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Arial Black"/>
      <p:regular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hVLJ25Bz0ZTypWsDRccTNtCdzb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2"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ArialBlack-regular.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b4980faac_0_2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5b4980faac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5b4980faac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5b4980faac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sz="18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5" name="Google Shape;115;g35b4980faac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 name="Shape 15"/>
        <p:cNvGrpSpPr/>
        <p:nvPr/>
      </p:nvGrpSpPr>
      <p:grpSpPr>
        <a:xfrm>
          <a:off x="0" y="0"/>
          <a:ext cx="0" cy="0"/>
          <a:chOff x="0" y="0"/>
          <a:chExt cx="0" cy="0"/>
        </a:xfrm>
      </p:grpSpPr>
      <p:sp>
        <p:nvSpPr>
          <p:cNvPr id="16" name="Google Shape;1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9" name="Google Shape;19;p3"/>
          <p:cNvSpPr/>
          <p:nvPr>
            <p:ph idx="2" type="pic"/>
          </p:nvPr>
        </p:nvSpPr>
        <p:spPr>
          <a:xfrm>
            <a:off x="6096001" y="-27384"/>
            <a:ext cx="6096000" cy="6885384"/>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5" name="Shape 85"/>
        <p:cNvGrpSpPr/>
        <p:nvPr/>
      </p:nvGrpSpPr>
      <p:grpSpPr>
        <a:xfrm>
          <a:off x="0" y="0"/>
          <a:ext cx="0" cy="0"/>
          <a:chOff x="0" y="0"/>
          <a:chExt cx="0" cy="0"/>
        </a:xfrm>
      </p:grpSpPr>
      <p:sp>
        <p:nvSpPr>
          <p:cNvPr id="86" name="Google Shape;86;g35b4980faac_0_75"/>
          <p:cNvSpPr/>
          <p:nvPr>
            <p:ph idx="2" type="pic"/>
          </p:nvPr>
        </p:nvSpPr>
        <p:spPr>
          <a:xfrm>
            <a:off x="7222067" y="931863"/>
            <a:ext cx="1533900" cy="1568400"/>
          </a:xfrm>
          <a:prstGeom prst="rect">
            <a:avLst/>
          </a:prstGeom>
          <a:solidFill>
            <a:schemeClr val="lt1"/>
          </a:solidFill>
          <a:ln>
            <a:noFill/>
          </a:ln>
        </p:spPr>
      </p:sp>
      <p:sp>
        <p:nvSpPr>
          <p:cNvPr id="87" name="Google Shape;87;g35b4980faac_0_75"/>
          <p:cNvSpPr/>
          <p:nvPr>
            <p:ph idx="3" type="pic"/>
          </p:nvPr>
        </p:nvSpPr>
        <p:spPr>
          <a:xfrm>
            <a:off x="7222067" y="2642100"/>
            <a:ext cx="1533900" cy="1568400"/>
          </a:xfrm>
          <a:prstGeom prst="rect">
            <a:avLst/>
          </a:prstGeom>
          <a:solidFill>
            <a:schemeClr val="lt1"/>
          </a:solidFill>
          <a:ln>
            <a:noFill/>
          </a:ln>
        </p:spPr>
      </p:sp>
      <p:sp>
        <p:nvSpPr>
          <p:cNvPr id="88" name="Google Shape;88;g35b4980faac_0_75"/>
          <p:cNvSpPr/>
          <p:nvPr>
            <p:ph idx="4" type="pic"/>
          </p:nvPr>
        </p:nvSpPr>
        <p:spPr>
          <a:xfrm>
            <a:off x="7222067" y="4360361"/>
            <a:ext cx="1533900" cy="15684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1"/>
          <p:cNvSpPr/>
          <p:nvPr>
            <p:ph idx="2" type="pic"/>
          </p:nvPr>
        </p:nvSpPr>
        <p:spPr>
          <a:xfrm>
            <a:off x="5183188" y="987425"/>
            <a:ext cx="6172200" cy="4873625"/>
          </a:xfrm>
          <a:prstGeom prst="rect">
            <a:avLst/>
          </a:prstGeom>
          <a:noFill/>
          <a:ln>
            <a:noFill/>
          </a:ln>
        </p:spPr>
      </p:sp>
      <p:sp>
        <p:nvSpPr>
          <p:cNvPr id="69" name="Google Shape;69;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hyperlink" Target="https://isealalliance.org/get-involved/resources/core-criteria-mature-landscape-initiatives-202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5b4980faac_0_252"/>
          <p:cNvSpPr/>
          <p:nvPr/>
        </p:nvSpPr>
        <p:spPr>
          <a:xfrm>
            <a:off x="-2733" y="0"/>
            <a:ext cx="2071600" cy="6858000"/>
          </a:xfrm>
          <a:prstGeom prst="flowChartProcess">
            <a:avLst/>
          </a:prstGeom>
          <a:solidFill>
            <a:srgbClr val="9F7D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rgbClr val="68DCB9"/>
              </a:solidFill>
              <a:latin typeface="Calibri"/>
              <a:ea typeface="Calibri"/>
              <a:cs typeface="Calibri"/>
              <a:sym typeface="Calibri"/>
            </a:endParaRPr>
          </a:p>
        </p:txBody>
      </p:sp>
      <p:pic>
        <p:nvPicPr>
          <p:cNvPr descr="A yellow drop of oil on a black background&#10;&#10;AI-generated content may be incorrect." id="94" name="Google Shape;94;g35b4980faac_0_252"/>
          <p:cNvPicPr preferRelativeResize="0"/>
          <p:nvPr/>
        </p:nvPicPr>
        <p:blipFill rotWithShape="1">
          <a:blip r:embed="rId3">
            <a:alphaModFix/>
          </a:blip>
          <a:srcRect b="0" l="0" r="0" t="0"/>
          <a:stretch/>
        </p:blipFill>
        <p:spPr>
          <a:xfrm>
            <a:off x="2240155" y="109973"/>
            <a:ext cx="1081987" cy="619057"/>
          </a:xfrm>
          <a:prstGeom prst="rect">
            <a:avLst/>
          </a:prstGeom>
          <a:noFill/>
          <a:ln>
            <a:noFill/>
          </a:ln>
        </p:spPr>
      </p:pic>
      <p:pic>
        <p:nvPicPr>
          <p:cNvPr id="95" name="Google Shape;95;g35b4980faac_0_252" title="SPOD Logos.png"/>
          <p:cNvPicPr preferRelativeResize="0"/>
          <p:nvPr/>
        </p:nvPicPr>
        <p:blipFill>
          <a:blip r:embed="rId4">
            <a:alphaModFix/>
          </a:blip>
          <a:stretch>
            <a:fillRect/>
          </a:stretch>
        </p:blipFill>
        <p:spPr>
          <a:xfrm>
            <a:off x="2517033" y="6258613"/>
            <a:ext cx="2302935" cy="502646"/>
          </a:xfrm>
          <a:prstGeom prst="rect">
            <a:avLst/>
          </a:prstGeom>
          <a:noFill/>
          <a:ln>
            <a:noFill/>
          </a:ln>
        </p:spPr>
      </p:pic>
      <p:sp>
        <p:nvSpPr>
          <p:cNvPr id="96" name="Google Shape;96;g35b4980faac_0_252"/>
          <p:cNvSpPr txBox="1"/>
          <p:nvPr/>
        </p:nvSpPr>
        <p:spPr>
          <a:xfrm>
            <a:off x="8470500" y="109967"/>
            <a:ext cx="3453900" cy="400200"/>
          </a:xfrm>
          <a:prstGeom prst="rect">
            <a:avLst/>
          </a:prstGeom>
          <a:solidFill>
            <a:srgbClr val="70AD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lt1"/>
                </a:solidFill>
              </a:rPr>
              <a:t>Annelotte Crena De Iongh</a:t>
            </a:r>
            <a:endParaRPr b="0" i="0" sz="2000" u="none" cap="none" strike="noStrike">
              <a:solidFill>
                <a:schemeClr val="lt1"/>
              </a:solidFill>
              <a:latin typeface="Arial"/>
              <a:ea typeface="Arial"/>
              <a:cs typeface="Arial"/>
              <a:sym typeface="Arial"/>
            </a:endParaRPr>
          </a:p>
        </p:txBody>
      </p:sp>
      <p:pic>
        <p:nvPicPr>
          <p:cNvPr descr="A black background with a black square&#10;&#10;AI-generated content may be incorrect." id="97" name="Google Shape;97;g35b4980faac_0_252"/>
          <p:cNvPicPr preferRelativeResize="0"/>
          <p:nvPr/>
        </p:nvPicPr>
        <p:blipFill rotWithShape="1">
          <a:blip r:embed="rId5">
            <a:alphaModFix/>
          </a:blip>
          <a:srcRect b="0" l="0" r="76156" t="21284"/>
          <a:stretch/>
        </p:blipFill>
        <p:spPr>
          <a:xfrm>
            <a:off x="-13648" y="1473203"/>
            <a:ext cx="2906975" cy="5398448"/>
          </a:xfrm>
          <a:prstGeom prst="rect">
            <a:avLst/>
          </a:prstGeom>
          <a:noFill/>
          <a:ln>
            <a:noFill/>
          </a:ln>
        </p:spPr>
      </p:pic>
      <p:sp>
        <p:nvSpPr>
          <p:cNvPr id="98" name="Google Shape;98;g35b4980faac_0_252"/>
          <p:cNvSpPr txBox="1"/>
          <p:nvPr/>
        </p:nvSpPr>
        <p:spPr>
          <a:xfrm>
            <a:off x="2893334" y="3429000"/>
            <a:ext cx="3390900" cy="2770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200">
                <a:solidFill>
                  <a:schemeClr val="dk1"/>
                </a:solidFill>
                <a:latin typeface="Open Sans"/>
                <a:ea typeface="Open Sans"/>
                <a:cs typeface="Open Sans"/>
                <a:sym typeface="Open Sans"/>
              </a:rPr>
              <a:t>This session will explore how different actors engage with landscape approaches—what value they derive, how social inclusion is factored in, and how progress is tracked. The discussion will anchor around palm oil landscapes as a use case and offer insights into real-world examples, evaluation frameworks, and investment strategies.</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200">
              <a:solidFill>
                <a:schemeClr val="dk1"/>
              </a:solidFill>
              <a:latin typeface="Open Sans"/>
              <a:ea typeface="Open Sans"/>
              <a:cs typeface="Open Sans"/>
              <a:sym typeface="Open Sans"/>
            </a:endParaRPr>
          </a:p>
        </p:txBody>
      </p:sp>
      <p:sp>
        <p:nvSpPr>
          <p:cNvPr id="99" name="Google Shape;99;g35b4980faac_0_252"/>
          <p:cNvSpPr txBox="1"/>
          <p:nvPr/>
        </p:nvSpPr>
        <p:spPr>
          <a:xfrm>
            <a:off x="2170467" y="1539533"/>
            <a:ext cx="59049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Arial Black"/>
                <a:ea typeface="Arial Black"/>
                <a:cs typeface="Arial Black"/>
                <a:sym typeface="Arial Black"/>
              </a:rPr>
              <a:t>Landscapes Approaches</a:t>
            </a:r>
            <a:endParaRPr b="1" sz="4000">
              <a:solidFill>
                <a:schemeClr val="dk1"/>
              </a:solidFill>
              <a:latin typeface="Arial Black"/>
              <a:ea typeface="Arial Black"/>
              <a:cs typeface="Arial Black"/>
              <a:sym typeface="Arial Black"/>
            </a:endParaRPr>
          </a:p>
        </p:txBody>
      </p:sp>
      <p:sp>
        <p:nvSpPr>
          <p:cNvPr id="100" name="Google Shape;100;g35b4980faac_0_252"/>
          <p:cNvSpPr txBox="1"/>
          <p:nvPr/>
        </p:nvSpPr>
        <p:spPr>
          <a:xfrm>
            <a:off x="8470500" y="3529098"/>
            <a:ext cx="3453900" cy="400200"/>
          </a:xfrm>
          <a:prstGeom prst="rect">
            <a:avLst/>
          </a:prstGeom>
          <a:solidFill>
            <a:srgbClr val="70AD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lt1"/>
                </a:solidFill>
              </a:rPr>
              <a:t>Katie Kenrick</a:t>
            </a:r>
            <a:endParaRPr b="0" i="0" sz="2000" u="none" cap="none" strike="noStrike">
              <a:solidFill>
                <a:schemeClr val="lt1"/>
              </a:solidFill>
              <a:latin typeface="Arial"/>
              <a:ea typeface="Arial"/>
              <a:cs typeface="Arial"/>
              <a:sym typeface="Arial"/>
            </a:endParaRPr>
          </a:p>
        </p:txBody>
      </p:sp>
      <p:sp>
        <p:nvSpPr>
          <p:cNvPr id="101" name="Google Shape;101;g35b4980faac_0_252"/>
          <p:cNvSpPr txBox="1"/>
          <p:nvPr/>
        </p:nvSpPr>
        <p:spPr>
          <a:xfrm>
            <a:off x="8470500" y="1807757"/>
            <a:ext cx="3453900" cy="400200"/>
          </a:xfrm>
          <a:prstGeom prst="rect">
            <a:avLst/>
          </a:prstGeom>
          <a:solidFill>
            <a:srgbClr val="70AD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lt1"/>
                </a:solidFill>
              </a:rPr>
              <a:t>Carolina Fontes</a:t>
            </a:r>
            <a:endParaRPr b="0" i="0" sz="2000" u="none" cap="none" strike="noStrike">
              <a:solidFill>
                <a:schemeClr val="lt1"/>
              </a:solidFill>
              <a:latin typeface="Arial"/>
              <a:ea typeface="Arial"/>
              <a:cs typeface="Arial"/>
              <a:sym typeface="Arial"/>
            </a:endParaRPr>
          </a:p>
        </p:txBody>
      </p:sp>
      <p:sp>
        <p:nvSpPr>
          <p:cNvPr id="102" name="Google Shape;102;g35b4980faac_0_252"/>
          <p:cNvSpPr txBox="1"/>
          <p:nvPr/>
        </p:nvSpPr>
        <p:spPr>
          <a:xfrm>
            <a:off x="0" y="0"/>
            <a:ext cx="2071500" cy="10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
              <a:solidFill>
                <a:schemeClr val="lt1"/>
              </a:solidFill>
            </a:endParaRPr>
          </a:p>
          <a:p>
            <a:pPr indent="0" lvl="0" marL="0" marR="0" rtl="0" algn="ctr">
              <a:spcBef>
                <a:spcPts val="0"/>
              </a:spcBef>
              <a:spcAft>
                <a:spcPts val="0"/>
              </a:spcAft>
              <a:buNone/>
            </a:pPr>
            <a:r>
              <a:rPr b="1" lang="en-GB" sz="2000">
                <a:solidFill>
                  <a:schemeClr val="lt1"/>
                </a:solidFill>
              </a:rPr>
              <a:t>BEST PRACTICES SESSION</a:t>
            </a:r>
            <a:endParaRPr b="1" sz="2000">
              <a:solidFill>
                <a:schemeClr val="lt1"/>
              </a:solidFill>
            </a:endParaRPr>
          </a:p>
          <a:p>
            <a:pPr indent="0" lvl="0" marL="0" marR="0" rtl="0" algn="ctr">
              <a:spcBef>
                <a:spcPts val="0"/>
              </a:spcBef>
              <a:spcAft>
                <a:spcPts val="0"/>
              </a:spcAft>
              <a:buNone/>
            </a:pPr>
            <a:r>
              <a:t/>
            </a:r>
            <a:endParaRPr sz="100">
              <a:solidFill>
                <a:schemeClr val="lt1"/>
              </a:solidFill>
            </a:endParaRPr>
          </a:p>
        </p:txBody>
      </p:sp>
      <p:sp>
        <p:nvSpPr>
          <p:cNvPr id="103" name="Google Shape;103;g35b4980faac_0_252"/>
          <p:cNvSpPr txBox="1"/>
          <p:nvPr/>
        </p:nvSpPr>
        <p:spPr>
          <a:xfrm>
            <a:off x="8470500" y="5250433"/>
            <a:ext cx="3453900" cy="600300"/>
          </a:xfrm>
          <a:prstGeom prst="rect">
            <a:avLst/>
          </a:prstGeom>
          <a:solidFill>
            <a:srgbClr val="9F7D6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lt1"/>
                </a:solidFill>
              </a:rPr>
              <a:t>Moderated by</a:t>
            </a:r>
            <a:endParaRPr sz="1300">
              <a:solidFill>
                <a:schemeClr val="lt1"/>
              </a:solidFill>
            </a:endParaRPr>
          </a:p>
          <a:p>
            <a:pPr indent="0" lvl="0" marL="0" rtl="0" algn="l">
              <a:spcBef>
                <a:spcPts val="0"/>
              </a:spcBef>
              <a:spcAft>
                <a:spcPts val="0"/>
              </a:spcAft>
              <a:buNone/>
            </a:pPr>
            <a:r>
              <a:rPr lang="en-GB" sz="2000">
                <a:solidFill>
                  <a:schemeClr val="lt1"/>
                </a:solidFill>
              </a:rPr>
              <a:t>Billie Wilcox Brooke</a:t>
            </a:r>
            <a:endParaRPr sz="2000">
              <a:solidFill>
                <a:schemeClr val="lt1"/>
              </a:solidFill>
            </a:endParaRPr>
          </a:p>
        </p:txBody>
      </p:sp>
      <p:sp>
        <p:nvSpPr>
          <p:cNvPr id="104" name="Google Shape;104;g35b4980faac_0_252"/>
          <p:cNvSpPr txBox="1"/>
          <p:nvPr/>
        </p:nvSpPr>
        <p:spPr>
          <a:xfrm>
            <a:off x="8538246" y="4006226"/>
            <a:ext cx="28788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200"/>
              <a:buFont typeface="Open Sans"/>
              <a:buNone/>
            </a:pPr>
            <a:r>
              <a:rPr lang="en-GB" sz="1500">
                <a:latin typeface="Open Sans"/>
                <a:ea typeface="Open Sans"/>
                <a:cs typeface="Open Sans"/>
                <a:sym typeface="Open Sans"/>
              </a:rPr>
              <a:t>Global Lead - Human Rights</a:t>
            </a:r>
            <a:endParaRPr sz="1500">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200"/>
              <a:buFont typeface="Open Sans"/>
              <a:buNone/>
            </a:pPr>
            <a:r>
              <a:rPr lang="en-GB" sz="1500">
                <a:latin typeface="Open Sans"/>
                <a:ea typeface="Open Sans"/>
                <a:cs typeface="Open Sans"/>
                <a:sym typeface="Open Sans"/>
              </a:rPr>
              <a:t>Earthworm Foundation</a:t>
            </a:r>
            <a:endParaRPr sz="1500">
              <a:latin typeface="Open Sans"/>
              <a:ea typeface="Open Sans"/>
              <a:cs typeface="Open Sans"/>
              <a:sym typeface="Open Sans"/>
            </a:endParaRPr>
          </a:p>
        </p:txBody>
      </p:sp>
      <p:sp>
        <p:nvSpPr>
          <p:cNvPr id="105" name="Google Shape;105;g35b4980faac_0_252"/>
          <p:cNvSpPr txBox="1"/>
          <p:nvPr/>
        </p:nvSpPr>
        <p:spPr>
          <a:xfrm>
            <a:off x="8538246" y="2224059"/>
            <a:ext cx="28788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200"/>
              <a:buFont typeface="Open Sans"/>
              <a:buNone/>
            </a:pPr>
            <a:r>
              <a:rPr lang="en-GB" sz="1500">
                <a:latin typeface="Open Sans"/>
                <a:ea typeface="Open Sans"/>
                <a:cs typeface="Open Sans"/>
                <a:sym typeface="Open Sans"/>
              </a:rPr>
              <a:t>Program Manager Circular and Bioeconomy</a:t>
            </a:r>
            <a:endParaRPr sz="1500">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200"/>
              <a:buFont typeface="Open Sans"/>
              <a:buNone/>
            </a:pPr>
            <a:r>
              <a:rPr lang="en-GB" sz="1500">
                <a:latin typeface="Open Sans"/>
                <a:ea typeface="Open Sans"/>
                <a:cs typeface="Open Sans"/>
                <a:sym typeface="Open Sans"/>
              </a:rPr>
              <a:t>Clariant</a:t>
            </a:r>
            <a:endParaRPr sz="1500">
              <a:latin typeface="Open Sans"/>
              <a:ea typeface="Open Sans"/>
              <a:cs typeface="Open Sans"/>
              <a:sym typeface="Open Sans"/>
            </a:endParaRPr>
          </a:p>
        </p:txBody>
      </p:sp>
      <p:sp>
        <p:nvSpPr>
          <p:cNvPr id="106" name="Google Shape;106;g35b4980faac_0_252"/>
          <p:cNvSpPr txBox="1"/>
          <p:nvPr/>
        </p:nvSpPr>
        <p:spPr>
          <a:xfrm>
            <a:off x="8538246" y="566326"/>
            <a:ext cx="28788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200"/>
              <a:buFont typeface="Open Sans"/>
              <a:buNone/>
            </a:pPr>
            <a:r>
              <a:rPr lang="en-GB" sz="1500">
                <a:latin typeface="Open Sans"/>
                <a:ea typeface="Open Sans"/>
                <a:cs typeface="Open Sans"/>
                <a:sym typeface="Open Sans"/>
              </a:rPr>
              <a:t>Head of Development</a:t>
            </a:r>
            <a:endParaRPr sz="1500">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200"/>
              <a:buFont typeface="Open Sans"/>
              <a:buNone/>
            </a:pPr>
            <a:r>
              <a:rPr lang="en-GB" sz="1500">
                <a:latin typeface="Open Sans"/>
                <a:ea typeface="Open Sans"/>
                <a:cs typeface="Open Sans"/>
                <a:sym typeface="Open Sans"/>
              </a:rPr>
              <a:t>Source Up</a:t>
            </a:r>
            <a:endParaRPr sz="1500">
              <a:latin typeface="Open Sans"/>
              <a:ea typeface="Open Sans"/>
              <a:cs typeface="Open Sans"/>
              <a:sym typeface="Open Sans"/>
            </a:endParaRPr>
          </a:p>
        </p:txBody>
      </p:sp>
      <p:sp>
        <p:nvSpPr>
          <p:cNvPr id="107" name="Google Shape;107;g35b4980faac_0_252"/>
          <p:cNvSpPr txBox="1"/>
          <p:nvPr/>
        </p:nvSpPr>
        <p:spPr>
          <a:xfrm>
            <a:off x="8555213" y="5949759"/>
            <a:ext cx="28788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200"/>
              <a:buFont typeface="Open Sans"/>
              <a:buNone/>
            </a:pPr>
            <a:r>
              <a:rPr lang="en-GB" sz="1500">
                <a:latin typeface="Open Sans"/>
                <a:ea typeface="Open Sans"/>
                <a:cs typeface="Open Sans"/>
                <a:sym typeface="Open Sans"/>
              </a:rPr>
              <a:t>Sustainability Innovation, Associate Manager</a:t>
            </a:r>
            <a:endParaRPr sz="1500">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200"/>
              <a:buFont typeface="Open Sans"/>
              <a:buNone/>
            </a:pPr>
            <a:r>
              <a:rPr lang="en-GB" sz="1500">
                <a:latin typeface="Open Sans"/>
                <a:ea typeface="Open Sans"/>
                <a:cs typeface="Open Sans"/>
                <a:sym typeface="Open Sans"/>
              </a:rPr>
              <a:t>ISEAL</a:t>
            </a:r>
            <a:endParaRPr sz="1500">
              <a:latin typeface="Open Sans"/>
              <a:ea typeface="Open Sans"/>
              <a:cs typeface="Open Sans"/>
              <a:sym typeface="Open Sans"/>
            </a:endParaRPr>
          </a:p>
        </p:txBody>
      </p:sp>
      <p:pic>
        <p:nvPicPr>
          <p:cNvPr id="108" name="Google Shape;108;g35b4980faac_0_252" title="16.png"/>
          <p:cNvPicPr preferRelativeResize="0"/>
          <p:nvPr/>
        </p:nvPicPr>
        <p:blipFill rotWithShape="1">
          <a:blip r:embed="rId6">
            <a:alphaModFix/>
          </a:blip>
          <a:srcRect b="20679" l="48840" r="27292" t="57903"/>
          <a:stretch/>
        </p:blipFill>
        <p:spPr>
          <a:xfrm>
            <a:off x="6620533" y="5263900"/>
            <a:ext cx="1748367" cy="1568832"/>
          </a:xfrm>
          <a:prstGeom prst="rect">
            <a:avLst/>
          </a:prstGeom>
          <a:noFill/>
          <a:ln>
            <a:noFill/>
          </a:ln>
        </p:spPr>
      </p:pic>
      <p:pic>
        <p:nvPicPr>
          <p:cNvPr id="109" name="Google Shape;109;g35b4980faac_0_252" title="16.png"/>
          <p:cNvPicPr preferRelativeResize="0"/>
          <p:nvPr/>
        </p:nvPicPr>
        <p:blipFill rotWithShape="1">
          <a:blip r:embed="rId6">
            <a:alphaModFix/>
          </a:blip>
          <a:srcRect b="22146" l="12187" r="63167" t="57182"/>
          <a:stretch/>
        </p:blipFill>
        <p:spPr>
          <a:xfrm>
            <a:off x="6563533" y="3563133"/>
            <a:ext cx="1805367" cy="1514232"/>
          </a:xfrm>
          <a:prstGeom prst="rect">
            <a:avLst/>
          </a:prstGeom>
          <a:noFill/>
          <a:ln>
            <a:noFill/>
          </a:ln>
        </p:spPr>
      </p:pic>
      <p:pic>
        <p:nvPicPr>
          <p:cNvPr id="110" name="Google Shape;110;g35b4980faac_0_252" title="16.png"/>
          <p:cNvPicPr preferRelativeResize="0"/>
          <p:nvPr/>
        </p:nvPicPr>
        <p:blipFill rotWithShape="1">
          <a:blip r:embed="rId6">
            <a:alphaModFix/>
          </a:blip>
          <a:srcRect b="54668" l="49183" r="26948" t="23914"/>
          <a:stretch/>
        </p:blipFill>
        <p:spPr>
          <a:xfrm>
            <a:off x="6620533" y="1807766"/>
            <a:ext cx="1748367" cy="1568832"/>
          </a:xfrm>
          <a:prstGeom prst="rect">
            <a:avLst/>
          </a:prstGeom>
          <a:noFill/>
          <a:ln>
            <a:noFill/>
          </a:ln>
        </p:spPr>
      </p:pic>
      <p:pic>
        <p:nvPicPr>
          <p:cNvPr id="111" name="Google Shape;111;g35b4980faac_0_252" title="16.png"/>
          <p:cNvPicPr preferRelativeResize="0"/>
          <p:nvPr/>
        </p:nvPicPr>
        <p:blipFill rotWithShape="1">
          <a:blip r:embed="rId6">
            <a:alphaModFix/>
          </a:blip>
          <a:srcRect b="55229" l="13269" r="62863" t="23354"/>
          <a:stretch/>
        </p:blipFill>
        <p:spPr>
          <a:xfrm>
            <a:off x="6620533" y="8366"/>
            <a:ext cx="1748367" cy="15688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cxnSp>
        <p:nvCxnSpPr>
          <p:cNvPr id="117" name="Google Shape;117;g35b4980faac_0_154"/>
          <p:cNvCxnSpPr/>
          <p:nvPr/>
        </p:nvCxnSpPr>
        <p:spPr>
          <a:xfrm>
            <a:off x="421241" y="0"/>
            <a:ext cx="0" cy="1295700"/>
          </a:xfrm>
          <a:prstGeom prst="straightConnector1">
            <a:avLst/>
          </a:prstGeom>
          <a:noFill/>
          <a:ln cap="flat" cmpd="sng" w="25400">
            <a:solidFill>
              <a:srgbClr val="00528E"/>
            </a:solidFill>
            <a:prstDash val="solid"/>
            <a:miter lim="800000"/>
            <a:headEnd len="sm" w="sm" type="none"/>
            <a:tailEnd len="sm" w="sm" type="none"/>
          </a:ln>
        </p:spPr>
      </p:cxnSp>
      <p:sp>
        <p:nvSpPr>
          <p:cNvPr id="118" name="Google Shape;118;g35b4980faac_0_154"/>
          <p:cNvSpPr txBox="1"/>
          <p:nvPr/>
        </p:nvSpPr>
        <p:spPr>
          <a:xfrm>
            <a:off x="511628" y="720293"/>
            <a:ext cx="8229600" cy="5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528E"/>
              </a:buClr>
              <a:buSzPts val="3900"/>
              <a:buFont typeface="Calibri"/>
              <a:buNone/>
            </a:pPr>
            <a:r>
              <a:rPr b="1" i="0" lang="en-GB" sz="3900" u="none" cap="none" strike="noStrike">
                <a:solidFill>
                  <a:srgbClr val="00528E"/>
                </a:solidFill>
                <a:latin typeface="Calibri"/>
                <a:ea typeface="Calibri"/>
                <a:cs typeface="Calibri"/>
                <a:sym typeface="Calibri"/>
              </a:rPr>
              <a:t>Landscape Definitions</a:t>
            </a:r>
            <a:endParaRPr b="1" i="0" sz="3900" u="none" cap="none" strike="noStrike">
              <a:solidFill>
                <a:srgbClr val="00528E"/>
              </a:solidFill>
              <a:latin typeface="Calibri"/>
              <a:ea typeface="Calibri"/>
              <a:cs typeface="Calibri"/>
              <a:sym typeface="Calibri"/>
            </a:endParaRPr>
          </a:p>
        </p:txBody>
      </p:sp>
      <p:pic>
        <p:nvPicPr>
          <p:cNvPr descr="A green field with mountains in the background&#10;&#10;Description automatically generated" id="119" name="Google Shape;119;g35b4980faac_0_154"/>
          <p:cNvPicPr preferRelativeResize="0"/>
          <p:nvPr/>
        </p:nvPicPr>
        <p:blipFill rotWithShape="1">
          <a:blip r:embed="rId3">
            <a:alphaModFix/>
          </a:blip>
          <a:srcRect b="0" l="0" r="0" t="0"/>
          <a:stretch/>
        </p:blipFill>
        <p:spPr>
          <a:xfrm>
            <a:off x="1165964" y="1482580"/>
            <a:ext cx="2753435" cy="1835623"/>
          </a:xfrm>
          <a:prstGeom prst="rect">
            <a:avLst/>
          </a:prstGeom>
          <a:noFill/>
          <a:ln>
            <a:noFill/>
          </a:ln>
        </p:spPr>
      </p:pic>
      <p:pic>
        <p:nvPicPr>
          <p:cNvPr descr="A person working on a muddy field&#10;&#10;Description automatically generated" id="120" name="Google Shape;120;g35b4980faac_0_154"/>
          <p:cNvPicPr preferRelativeResize="0"/>
          <p:nvPr/>
        </p:nvPicPr>
        <p:blipFill rotWithShape="1">
          <a:blip r:embed="rId4">
            <a:alphaModFix/>
          </a:blip>
          <a:srcRect b="0" l="0" r="0" t="0"/>
          <a:stretch/>
        </p:blipFill>
        <p:spPr>
          <a:xfrm>
            <a:off x="4653155" y="1482580"/>
            <a:ext cx="2753435" cy="1835623"/>
          </a:xfrm>
          <a:prstGeom prst="rect">
            <a:avLst/>
          </a:prstGeom>
          <a:noFill/>
          <a:ln>
            <a:noFill/>
          </a:ln>
        </p:spPr>
      </p:pic>
      <p:pic>
        <p:nvPicPr>
          <p:cNvPr descr="A couple of people sitting on the ground&#10;&#10;Description automatically generated" id="121" name="Google Shape;121;g35b4980faac_0_154"/>
          <p:cNvPicPr preferRelativeResize="0"/>
          <p:nvPr/>
        </p:nvPicPr>
        <p:blipFill rotWithShape="1">
          <a:blip r:embed="rId5">
            <a:alphaModFix/>
          </a:blip>
          <a:srcRect b="0" l="0" r="0" t="0"/>
          <a:stretch/>
        </p:blipFill>
        <p:spPr>
          <a:xfrm>
            <a:off x="8140346" y="1482580"/>
            <a:ext cx="2753435" cy="1835623"/>
          </a:xfrm>
          <a:prstGeom prst="rect">
            <a:avLst/>
          </a:prstGeom>
          <a:noFill/>
          <a:ln>
            <a:noFill/>
          </a:ln>
        </p:spPr>
      </p:pic>
      <p:cxnSp>
        <p:nvCxnSpPr>
          <p:cNvPr id="122" name="Google Shape;122;g35b4980faac_0_154"/>
          <p:cNvCxnSpPr/>
          <p:nvPr/>
        </p:nvCxnSpPr>
        <p:spPr>
          <a:xfrm>
            <a:off x="8027456" y="3499233"/>
            <a:ext cx="0" cy="2169300"/>
          </a:xfrm>
          <a:prstGeom prst="straightConnector1">
            <a:avLst/>
          </a:prstGeom>
          <a:noFill/>
          <a:ln cap="flat" cmpd="sng" w="25400">
            <a:solidFill>
              <a:srgbClr val="00528E"/>
            </a:solidFill>
            <a:prstDash val="solid"/>
            <a:miter lim="800000"/>
            <a:headEnd len="sm" w="sm" type="none"/>
            <a:tailEnd len="sm" w="sm" type="none"/>
          </a:ln>
        </p:spPr>
      </p:cxnSp>
      <p:sp>
        <p:nvSpPr>
          <p:cNvPr id="123" name="Google Shape;123;g35b4980faac_0_154"/>
          <p:cNvSpPr txBox="1"/>
          <p:nvPr/>
        </p:nvSpPr>
        <p:spPr>
          <a:xfrm>
            <a:off x="1101971" y="3502691"/>
            <a:ext cx="21861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900" u="none" cap="none" strike="noStrike">
                <a:solidFill>
                  <a:srgbClr val="00B050"/>
                </a:solidFill>
                <a:latin typeface="Calibri"/>
                <a:ea typeface="Calibri"/>
                <a:cs typeface="Calibri"/>
                <a:sym typeface="Calibri"/>
              </a:rPr>
              <a:t>Landscape</a:t>
            </a:r>
            <a:endParaRPr sz="1500"/>
          </a:p>
        </p:txBody>
      </p:sp>
      <p:sp>
        <p:nvSpPr>
          <p:cNvPr id="124" name="Google Shape;124;g35b4980faac_0_154"/>
          <p:cNvSpPr txBox="1"/>
          <p:nvPr/>
        </p:nvSpPr>
        <p:spPr>
          <a:xfrm>
            <a:off x="4580035" y="3502700"/>
            <a:ext cx="30033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900">
                <a:solidFill>
                  <a:srgbClr val="00B050"/>
                </a:solidFill>
                <a:latin typeface="Calibri"/>
                <a:ea typeface="Calibri"/>
                <a:cs typeface="Calibri"/>
                <a:sym typeface="Calibri"/>
              </a:rPr>
              <a:t>Landscape Approach</a:t>
            </a:r>
            <a:endParaRPr sz="1500"/>
          </a:p>
        </p:txBody>
      </p:sp>
      <p:sp>
        <p:nvSpPr>
          <p:cNvPr id="125" name="Google Shape;125;g35b4980faac_0_154"/>
          <p:cNvSpPr txBox="1"/>
          <p:nvPr/>
        </p:nvSpPr>
        <p:spPr>
          <a:xfrm>
            <a:off x="8081712" y="3502691"/>
            <a:ext cx="21861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900">
                <a:solidFill>
                  <a:srgbClr val="00B050"/>
                </a:solidFill>
                <a:latin typeface="Calibri"/>
                <a:ea typeface="Calibri"/>
                <a:cs typeface="Calibri"/>
                <a:sym typeface="Calibri"/>
              </a:rPr>
              <a:t>Landscape Initiative</a:t>
            </a:r>
            <a:endParaRPr sz="1500"/>
          </a:p>
        </p:txBody>
      </p:sp>
      <p:sp>
        <p:nvSpPr>
          <p:cNvPr id="126" name="Google Shape;126;g35b4980faac_0_154"/>
          <p:cNvSpPr txBox="1"/>
          <p:nvPr/>
        </p:nvSpPr>
        <p:spPr>
          <a:xfrm>
            <a:off x="1101971" y="3872023"/>
            <a:ext cx="32199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Calibri"/>
                <a:ea typeface="Calibri"/>
                <a:cs typeface="Calibri"/>
                <a:sym typeface="Calibri"/>
              </a:rPr>
              <a:t>Socio-ecological system, defined by a geographic area with common and interacting ecological and socioeconomic characteristics. A landscape may be delineated based on river basins, seascapes, ecosystems, jurisdictions, productive boundaries, or in other ways.</a:t>
            </a:r>
            <a:endParaRPr sz="1500">
              <a:solidFill>
                <a:schemeClr val="dk1"/>
              </a:solidFill>
              <a:latin typeface="Calibri"/>
              <a:ea typeface="Calibri"/>
              <a:cs typeface="Calibri"/>
              <a:sym typeface="Calibri"/>
            </a:endParaRPr>
          </a:p>
        </p:txBody>
      </p:sp>
      <p:sp>
        <p:nvSpPr>
          <p:cNvPr id="127" name="Google Shape;127;g35b4980faac_0_154"/>
          <p:cNvSpPr txBox="1"/>
          <p:nvPr/>
        </p:nvSpPr>
        <p:spPr>
          <a:xfrm>
            <a:off x="4580030" y="3872023"/>
            <a:ext cx="32199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Calibri"/>
                <a:ea typeface="Calibri"/>
                <a:cs typeface="Calibri"/>
                <a:sym typeface="Calibri"/>
              </a:rPr>
              <a:t>A management approach focused on multi-stakeholder collaboration to advance shared sustainability goals and build resilience at landscape scale.</a:t>
            </a:r>
            <a:endParaRPr sz="1500">
              <a:solidFill>
                <a:schemeClr val="dk1"/>
              </a:solidFill>
              <a:latin typeface="Calibri"/>
              <a:ea typeface="Calibri"/>
              <a:cs typeface="Calibri"/>
              <a:sym typeface="Calibri"/>
            </a:endParaRPr>
          </a:p>
        </p:txBody>
      </p:sp>
      <p:sp>
        <p:nvSpPr>
          <p:cNvPr id="128" name="Google Shape;128;g35b4980faac_0_154"/>
          <p:cNvSpPr txBox="1"/>
          <p:nvPr/>
        </p:nvSpPr>
        <p:spPr>
          <a:xfrm>
            <a:off x="8081712" y="3872023"/>
            <a:ext cx="32199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Calibri"/>
                <a:ea typeface="Calibri"/>
                <a:cs typeface="Calibri"/>
                <a:sym typeface="Calibri"/>
              </a:rPr>
              <a:t>The multi-stakeholder initiative that operationalizes a landscape approach in a particular landscape, by setting common goals, taking collective action while reconciling different interests, and monitoring progress towards shared sustainability goals and outcomes at a landscape scale.</a:t>
            </a:r>
            <a:endParaRPr sz="1500">
              <a:solidFill>
                <a:schemeClr val="dk1"/>
              </a:solidFill>
              <a:latin typeface="Calibri"/>
              <a:ea typeface="Calibri"/>
              <a:cs typeface="Calibri"/>
              <a:sym typeface="Calibri"/>
            </a:endParaRPr>
          </a:p>
        </p:txBody>
      </p:sp>
      <p:cxnSp>
        <p:nvCxnSpPr>
          <p:cNvPr id="129" name="Google Shape;129;g35b4980faac_0_154"/>
          <p:cNvCxnSpPr/>
          <p:nvPr/>
        </p:nvCxnSpPr>
        <p:spPr>
          <a:xfrm>
            <a:off x="4525690" y="3499233"/>
            <a:ext cx="0" cy="2169300"/>
          </a:xfrm>
          <a:prstGeom prst="straightConnector1">
            <a:avLst/>
          </a:prstGeom>
          <a:noFill/>
          <a:ln cap="flat" cmpd="sng" w="25400">
            <a:solidFill>
              <a:srgbClr val="00528E"/>
            </a:solidFill>
            <a:prstDash val="solid"/>
            <a:miter lim="800000"/>
            <a:headEnd len="sm" w="sm" type="none"/>
            <a:tailEnd len="sm" w="sm" type="none"/>
          </a:ln>
        </p:spPr>
      </p:cxnSp>
      <p:cxnSp>
        <p:nvCxnSpPr>
          <p:cNvPr id="130" name="Google Shape;130;g35b4980faac_0_154"/>
          <p:cNvCxnSpPr/>
          <p:nvPr/>
        </p:nvCxnSpPr>
        <p:spPr>
          <a:xfrm>
            <a:off x="1053074" y="3499233"/>
            <a:ext cx="0" cy="2169300"/>
          </a:xfrm>
          <a:prstGeom prst="straightConnector1">
            <a:avLst/>
          </a:prstGeom>
          <a:noFill/>
          <a:ln cap="flat" cmpd="sng" w="25400">
            <a:solidFill>
              <a:srgbClr val="00528E"/>
            </a:solidFill>
            <a:prstDash val="solid"/>
            <a:miter lim="800000"/>
            <a:headEnd len="sm" w="sm" type="none"/>
            <a:tailEnd len="sm" w="sm" type="none"/>
          </a:ln>
        </p:spPr>
      </p:cxnSp>
      <p:sp>
        <p:nvSpPr>
          <p:cNvPr id="131" name="Google Shape;131;g35b4980faac_0_154"/>
          <p:cNvSpPr/>
          <p:nvPr/>
        </p:nvSpPr>
        <p:spPr>
          <a:xfrm>
            <a:off x="1053074" y="1420984"/>
            <a:ext cx="1707600" cy="215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lang="en-GB" sz="800" u="none">
                <a:solidFill>
                  <a:schemeClr val="lt2"/>
                </a:solidFill>
                <a:latin typeface="Calibri"/>
                <a:ea typeface="Calibri"/>
                <a:cs typeface="Calibri"/>
                <a:sym typeface="Calibri"/>
              </a:rPr>
              <a:t>Image © Quang Nguyen Vinh/Pexels</a:t>
            </a:r>
            <a:endParaRPr sz="1500"/>
          </a:p>
        </p:txBody>
      </p:sp>
      <p:sp>
        <p:nvSpPr>
          <p:cNvPr id="132" name="Google Shape;132;g35b4980faac_0_154"/>
          <p:cNvSpPr/>
          <p:nvPr/>
        </p:nvSpPr>
        <p:spPr>
          <a:xfrm>
            <a:off x="4540265" y="1424267"/>
            <a:ext cx="1707600" cy="215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lang="en-GB" sz="800" u="none">
                <a:solidFill>
                  <a:schemeClr val="lt2"/>
                </a:solidFill>
                <a:latin typeface="Calibri"/>
                <a:ea typeface="Calibri"/>
                <a:cs typeface="Calibri"/>
                <a:sym typeface="Calibri"/>
              </a:rPr>
              <a:t>Image © Quang Nguyen Vinh/Pexels</a:t>
            </a:r>
            <a:endParaRPr sz="1500"/>
          </a:p>
        </p:txBody>
      </p:sp>
      <p:sp>
        <p:nvSpPr>
          <p:cNvPr id="133" name="Google Shape;133;g35b4980faac_0_154"/>
          <p:cNvSpPr/>
          <p:nvPr/>
        </p:nvSpPr>
        <p:spPr>
          <a:xfrm>
            <a:off x="8027456" y="1397962"/>
            <a:ext cx="1085700" cy="215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lang="en-GB" sz="800" u="none">
                <a:solidFill>
                  <a:schemeClr val="lt2"/>
                </a:solidFill>
                <a:latin typeface="Calibri"/>
                <a:ea typeface="Calibri"/>
                <a:cs typeface="Calibri"/>
                <a:sym typeface="Calibri"/>
              </a:rPr>
              <a:t>Image © Adobe stock</a:t>
            </a:r>
            <a:endParaRPr sz="1500"/>
          </a:p>
        </p:txBody>
      </p:sp>
      <p:sp>
        <p:nvSpPr>
          <p:cNvPr id="134" name="Google Shape;134;g35b4980faac_0_154"/>
          <p:cNvSpPr txBox="1"/>
          <p:nvPr/>
        </p:nvSpPr>
        <p:spPr>
          <a:xfrm>
            <a:off x="1053074" y="6057237"/>
            <a:ext cx="9941700" cy="9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900">
                <a:solidFill>
                  <a:schemeClr val="dk1"/>
                </a:solidFill>
                <a:latin typeface="Calibri"/>
                <a:ea typeface="Calibri"/>
                <a:cs typeface="Calibri"/>
                <a:sym typeface="Calibri"/>
              </a:rPr>
              <a:t>Source: </a:t>
            </a:r>
            <a:r>
              <a:rPr i="1" lang="en-GB" sz="1900" u="sng">
                <a:solidFill>
                  <a:schemeClr val="dk1"/>
                </a:solidFill>
                <a:latin typeface="Calibri"/>
                <a:ea typeface="Calibri"/>
                <a:cs typeface="Calibri"/>
                <a:sym typeface="Calibri"/>
                <a:hlinkClick r:id="rId6">
                  <a:extLst>
                    <a:ext uri="{A12FA001-AC4F-418D-AE19-62706E023703}">
                      <ahyp:hlinkClr val="tx"/>
                    </a:ext>
                  </a:extLst>
                </a:hlinkClick>
              </a:rPr>
              <a:t>https://isealalliance.org/get-involved/resources/core-criteria-mature-landscape-initiatives-2024</a:t>
            </a:r>
            <a:endParaRPr i="1" sz="19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9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2024-10-30T11:50:41Z</dcterms:created>
  <dc:creator>Billie Wilcox Brooke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0x01010069B8019CECF8654384553EBFE3F9375F</vt:lpwstr>
  </property>
</Properties>
</file>