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4"/>
  </p:sldMasterIdLst>
  <p:notesMasterIdLst>
    <p:notesMasterId r:id="rId16"/>
  </p:notesMasterIdLst>
  <p:sldIdLst>
    <p:sldId id="256" r:id="rId5"/>
    <p:sldId id="2147379269" r:id="rId6"/>
    <p:sldId id="258" r:id="rId7"/>
    <p:sldId id="261" r:id="rId8"/>
    <p:sldId id="260" r:id="rId9"/>
    <p:sldId id="2147479850" r:id="rId10"/>
    <p:sldId id="2147479827" r:id="rId11"/>
    <p:sldId id="2147479852" r:id="rId12"/>
    <p:sldId id="2147479828" r:id="rId13"/>
    <p:sldId id="2147479830" r:id="rId14"/>
    <p:sldId id="214747985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620" userDrawn="1">
          <p15:clr>
            <a:srgbClr val="A4A3A4"/>
          </p15:clr>
        </p15:guide>
        <p15:guide id="4" pos="22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BDAA0B-E0E1-9D85-E301-C4E8EB525343}" name="Lenaig Benjamin" initials="LB" userId="S::lenaig.benjamin@transitions-dd.com::78b011d4-edbb-42b0-8756-5674404f5b78" providerId="AD"/>
  <p188:author id="{F9E5CB10-1000-1DDD-B2EF-F8CCCA302824}" name="Sarah Delage" initials="SD" userId="S::sarah.delage_transitions-dd.com#ext#@bsr.org::038746cd-0325-4081-9b97-f37722fb3d08" providerId="AD"/>
  <p188:author id="{2FBF0212-26E0-547D-DBB9-B258EA3E5B1B}" name="Marion Fischer" initials="MF" userId="S::mfischer@bsr.org::47dc8633-3e16-4cde-a9b6-f7186b2f9a76" providerId="AD"/>
  <p188:author id="{2CB33B14-90FE-0200-03D2-6D96DCCAD8CF}" name="DELAGE Sarah" initials="" userId="S::sdelage@transitions-dd.com::e0f2c2e6-6c1a-40fb-94a5-fb4a3d09929e" providerId="AD"/>
  <p188:author id="{A170C514-AEB4-9409-9B4F-67C1C0B9B2CB}" name="Beatriz Osorio Marugan" initials="BOM" userId="S::bmarugan@bsr.org::e764464b-d2da-4402-978a-6018551ed9f3" providerId="AD"/>
  <p188:author id="{B61B1E1C-B193-D565-7460-82BC507FF3DF}" name="Rosa Kusbiantoro" initials="RK" userId="S::rkusbiantoro@bsr.org::de5f58ca-c806-4155-929a-de873593553e" providerId="AD"/>
  <p188:author id="{DD4B5429-46B7-E509-75F9-9D01A1DE12A3}" name="Taylor Hannegan" initials="TH" userId="S::thannegan@bsr.org::87c910c5-3027-4047-8b74-6592eb1326eb" providerId="AD"/>
  <p188:author id="{AEBC7C29-1BBD-4188-B4C9-4ED29E2885E4}" name="Ricki Berkenfeld" initials="RB" userId="Ricki Berkenfeld" providerId="None"/>
  <p188:author id="{08D2F731-00AE-82C1-4366-68F4465C2C52}" name="Charlene Collison" initials="CC" userId="S::ccollison@bsr.org::449863ed-7272-4c0c-8ddf-9d69ef439532" providerId="AD"/>
  <p188:author id="{9B30B536-A6CD-E3C9-352D-0232B90F04DC}" name="BENJAMIN Lenaïg" initials="BL" userId="S::lenaig.benjamin_transitions-dd.com#ext#@bsrcloud.onmicrosoft.com::108f32fa-07d0-427d-8be0-a0553eb01c06" providerId="AD"/>
  <p188:author id="{2024253B-8307-3958-0279-69636A916573}" name="Hugo Andrieu" initials="HA" userId="S::hugo.andrieu@transitions-dd.com::d9d7f182-f346-4520-a69a-00156ba0ecd8" providerId="AD"/>
  <p188:author id="{65A28245-6F07-F72A-65D0-2B96A641D454}" name="Sarah Ceska" initials="" userId="S::sarah.ceska@transitions-dd.com::1571ea4f-e52d-4d9f-a9a8-da6a99307596" providerId="AD"/>
  <p188:author id="{8D964B54-7874-E747-F0E9-66D2E4AB860B}" name="Dominique Herman" initials="DH" userId="S::dominique.herman_transitions-dd.com#ext#@bsr.org::7a12ce84-3d49-4e48-b0e6-d7245bc77e2d" providerId="AD"/>
  <p188:author id="{6DC09056-8224-79B9-C639-9675930111EA}" name="ANDRIEU Hugo" initials="" userId="S::handrieu@transitions-dd.com::6ce5d12a-59aa-442e-8180-e063060c878a" providerId="AD"/>
  <p188:author id="{24D13F5C-5F68-339A-1A42-16EC9DD5400F}" name="BOUCHIER Anouk" initials="" userId="S::abouchier@transitions-dd.com::ae6f49e8-a59c-4b12-a098-469a18e9233b" providerId="AD"/>
  <p188:author id="{412A195F-8C4C-9A2D-8E5B-072F884551EB}" name="PREVOT Valentine" initials="" userId="S::vprevot@transitions-dd.com::4966bcef-988a-4dce-bb1e-1f4aeded34c7" providerId="AD"/>
  <p188:author id="{A8B2EE64-F813-D2FD-CC85-0AEE2E920723}" name="MOUHDI Omar" initials="MO" userId="S::omar.mouhdi_transitions-dd.com#ext#@bsrcloud.onmicrosoft.com::8f5fc4cb-4f18-4209-a15a-8e8349fc2e15" providerId="AD"/>
  <p188:author id="{7EE7C67F-56B7-6AAE-F03E-DEACC5285C71}" name="Alexandra Kolev" initials="AK" userId="S::akolev@bsr.org::b25895cb-7b27-4140-b01d-9ed7def6314e" providerId="AD"/>
  <p188:author id="{B17EF487-E016-A94C-EE20-9EA67401F225}" name="Edwina McKechnie" initials="EM" userId="S::emckechnie@bsr.org::80ef6f91-2d6d-439b-b367-9e9ef12863a9" providerId="AD"/>
  <p188:author id="{0CFFA588-C512-45C5-8EC1-682D6800581C}" name="Ricki Berkenfeld" initials="RB" userId="S::rberkenfeld@bsr.org::097fdbf0-c0f7-46fd-9bed-4463b3f67316" providerId="AD"/>
  <p188:author id="{0033AA93-29EB-7D4D-B8BE-84D4C5C662DB}" name="Selene Massy" initials="SM" userId="S::selene.massy_transitions-dd.com#ext#@bsr.org::7dc7132c-3e02-4a00-be56-feb0c622d050" providerId="AD"/>
  <p188:author id="{A05824AD-233B-2695-D2F5-51262F4A7030}" name="Ariane Denis" initials="AD" userId="S::ariane.denis@transitions-dd.com::d9520a71-8b1c-4b5e-aaa9-6ca77c7385f4" providerId="AD"/>
  <p188:author id="{7050D1B1-DFFD-0304-4A15-AD4B85A87272}" name="Louise Chirio" initials="LC" userId="Louise Chirio" providerId="None"/>
  <p188:author id="{98FF24B5-588F-5F89-2933-8DCF576BC5B4}" name="MOUHDI Omar" initials="OM" userId="S::omouhdi@transitions-dd.com::ed605b91-6a4f-4392-b59a-9f061adbf0cc" providerId="AD"/>
  <p188:author id="{FAEF4DB5-386F-E3B6-89DB-0642BEB5D666}" name="Alison Berthet" initials="AB" userId="S::aberthet@bsr.org::eb6d8e62-77b8-4461-a7f0-0c9492c62f50" providerId="AD"/>
  <p188:author id="{6BD7DEB7-18DD-6AA6-2269-6624BA8EB905}" name="Dominique Herman" initials="DH" userId="S::dominique.herman@transitions-dd.com::d969755a-a949-44de-9b8b-6db2f7f261a3" providerId="AD"/>
  <p188:author id="{CA0B51B8-6F54-4B25-7066-1A27D09E1653}" name="DENIS Ariane" initials="DA" userId="S::ariane.denis_transitions-dd.com#ext#@bsrcloud.onmicrosoft.com::a1bc0c9b-28d3-449c-8f8a-10e488e5c851" providerId="AD"/>
  <p188:author id="{D362AEB9-9D5C-3549-9D91-644B34FC2CD9}" name="Benjamin Voirin" initials="BV" userId="S::benjamin.voirin_transitions-dd.com#ext#@bsr.org::4b0bff62-cdea-4920-8d55-8c5173165170" providerId="AD"/>
  <p188:author id="{115239BC-15EF-BACD-20F3-DC93B8A4EDD2}" name="CESKA Sarah" initials="CS" userId="S::sarah.ceska_transitions-dd.com#ext#@bsrcloud.onmicrosoft.com::8aed890e-f828-41d4-996e-6d58a83fe66c" providerId="AD"/>
  <p188:author id="{467632BD-4B0E-3875-3ADD-FD9C17C30BA5}" name="BENJAMIN Lenaïg" initials="" userId="S::lbenjamin@transitions-dd.com::dd96f0ad-9e36-469b-ac9f-a1d9f3d5deb7" providerId="AD"/>
  <p188:author id="{6643E3C1-2D50-4261-5891-24C7148A8C3D}" name="Lenaig Benjamin" initials="LB" userId="S::lenaig.benjamin_transitions-dd.com#ext#@bsr.org::4070cebf-e44f-4c49-892e-390f87f8747a" providerId="AD"/>
  <p188:author id="{CBCB65C6-3D44-DDEC-0501-8BDE1F7B0D78}" name="louise.chirio@transitions-dd.com" initials="lo" userId="S::louise.chirio_transitions-dd.com#ext#@bsr.org::e0538c62-3ef1-4f81-802c-274d793b2801" providerId="AD"/>
  <p188:author id="{72DA2DC7-1B0A-57A6-0E62-F25A452DF1E1}" name="Selene Massy" initials="SM" userId="S::selene.massy@transitions-dd.com::df4cbb13-b312-4ae9-9fab-90d3fec9c5d2" providerId="AD"/>
  <p188:author id="{81563CCB-A389-293C-8903-4765A9798C31}" name="Sarah Delage" initials="" userId="S::sarah.delage@transitions-dd.com::8064d40c-295d-4eae-afbb-2376c623eca6" providerId="AD"/>
  <p188:author id="{6A11E9D2-E145-3B1E-61FD-85C4524B001F}" name="MASSY Sélène" initials="" userId="S::smassy@transitions-dd.com::d225f63e-4060-44cf-9b31-84d006ccc1e7" providerId="AD"/>
  <p188:author id="{C1B82FD7-00B0-4818-2785-FC041C4FBF6B}" name="Arnaud Bonisoli" initials="AB" userId="S::arnaud.bonisoli_transitions-dd.com#ext#@bsr.org::cce00016-bc00-4bee-9324-91f4a8ee8acf" providerId="AD"/>
  <p188:author id="{32B3B0D7-A62E-ADF8-0D36-0C14B9785AE1}" name="DENIS Ariane" initials="" userId="S::ardenis@transitions-dd.com::2ae054aa-dd04-45be-89c3-316fe1b42b90" providerId="AD"/>
  <p188:author id="{CE62C7D7-B9B9-2163-0066-AB364C7470DB}" name="ariane.denis" initials="ar" userId="S::ariane.denis_transitions-dd.com#ext#@bsr.org::9012be35-44bb-489a-9054-482d579f08f3" providerId="AD"/>
  <p188:author id="{66BF4CD9-3099-7B49-9FCB-40C5A26B4E66}" name="BOUCHIER Anouk" initials="BA" userId="S::anouk.bouchier_transitions-dd.com#ext#@bsrcloud.onmicrosoft.com::f77d0290-8d63-459c-9740-88b13cc4e44d" providerId="AD"/>
  <p188:author id="{C0CC16E0-4AE3-FA20-397C-287687504954}" name="Giulio Berruti" initials="GB" userId="S::gberruti@bsr.org::52be3b04-fa0b-4484-8174-f5381b374735" providerId="AD"/>
  <p188:author id="{B1BAF4E0-4CB2-E55C-E56B-2805D84491C3}" name="CESKA Sarah" initials="" userId="S::sceska@transitions-dd.com::91c79d3b-758f-4fdd-93ed-26258dcaf121" providerId="AD"/>
  <p188:author id="{964E65F3-E085-7947-2E9C-0BBC9DCE207F}" name="GAUTIER Léa" initials="" userId="S::lgautier@transitions-dd.com::249c3af7-95ab-48ca-81e9-2b8ebbb93a8c" providerId="AD"/>
  <p188:author id="{D714B3F7-957D-B44F-093E-B14C119E1E88}" name="Hugo Andrieu" initials="HA" userId="S::hugo.andrieu_transitions-dd.com#ext#@bsr.org::b24816f4-8f98-4f89-8c8f-db7e6dd276e9" providerId="AD"/>
  <p188:author id="{57C18BFB-9703-B7CD-3EB7-1B497B9DB205}" name="Diana Wilkinson" initials="DW" userId="S::dwilkinson@bsr.org::78ba16f5-7e3b-4a7d-b458-5428fed1de98" providerId="AD"/>
  <p188:author id="{9DADB2FB-CD6F-247F-4E92-A81091B9070E}" name="BASSO Louise" initials="LB" userId="S::lbasso@transitions-dd.com::0d2ef6c0-9d1b-4e26-9a57-f5f46407f8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48A"/>
    <a:srgbClr val="57DED4"/>
    <a:srgbClr val="FDC5CC"/>
    <a:srgbClr val="FDE5C8"/>
    <a:srgbClr val="E76C39"/>
    <a:srgbClr val="E6754D"/>
    <a:srgbClr val="FF7E00"/>
    <a:srgbClr val="99D4CB"/>
    <a:srgbClr val="FBD9B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6A92F-D7E0-82D4-79D4-33D0E43127C2}" v="32" dt="2025-05-19T07:59:57.871"/>
    <p1510:client id="{87B3CCE4-DB31-8943-9A8E-0ADB8FE7C4FE}" v="139" dt="2025-05-19T10:28:52.215"/>
    <p1510:client id="{D66E41B6-89A0-4F9B-0EC1-2A85DD4F12C4}" v="2" dt="2025-05-19T07:57:54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67482"/>
  </p:normalViewPr>
  <p:slideViewPr>
    <p:cSldViewPr snapToGrid="0">
      <p:cViewPr varScale="1">
        <p:scale>
          <a:sx n="105" d="100"/>
          <a:sy n="105" d="100"/>
        </p:scale>
        <p:origin x="1944" y="184"/>
      </p:cViewPr>
      <p:guideLst>
        <p:guide orient="horz" pos="1620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cocertsa1.sharepoint.com/sites/SOURCING-Projets/Documents%20partages/ASD%20-%20SPI/3.%20Old%20campaigns/SPI%202023/2.%20project%20management/4.%20End%20of%20campaign/1.%20Closing%20webinar/Extractions%20r&#233;sultats%20collectifs/df_SPI_Extra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cocertsa1.sharepoint.com/sites/SOURCING-Projets/Documents%20partages/ASD%20-%20SPI/3.%20Old%20campaigns/SPI%202023/2.%20project%20management/4.%20End%20of%20campaign/1.%20Closing%20webinar/Extractions%20r&#233;sultats%20collectifs/df_SPI_Extra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cocertsa1.sharepoint.com/sites/SOURCING-Projets/Documents%20partages/ASD%20-%20SPI/3.%20Old%20campaigns/SPI%202023/2.%20project%20management/4.%20End%20of%20campaign/1.%20Closing%20webinar/Extractions%20r&#233;sultats%20collectifs/df_SPI_Extrac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cocertsa1.sharepoint.com/sites/SOURCING-Projets/Documents%20partages/ASD%20-%20SPI/3.%20Old%20campaigns/SPI%202023/2.%20project%20management/4.%20End%20of%20campaign/1.%20Closing%20webinar/Extractions%20r&#233;sultats%20collectifs/df_SPI_Extrac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[df_SPI_Extract.xlsx]Graphs!Tableau croisé dynamique10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9420354019829859"/>
          <c:y val="0.27204245284021922"/>
          <c:w val="0.41159258034146712"/>
          <c:h val="0.64495824676829772"/>
        </c:manualLayout>
      </c:layout>
      <c:radarChart>
        <c:radarStyle val="filled"/>
        <c:varyColors val="0"/>
        <c:ser>
          <c:idx val="0"/>
          <c:order val="0"/>
          <c:tx>
            <c:strRef>
              <c:f>Graphs!$B$4:$B$5</c:f>
              <c:strCache>
                <c:ptCount val="1"/>
                <c:pt idx="0">
                  <c:v>Derivatives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Graphs!$A$6:$A$11</c:f>
              <c:strCache>
                <c:ptCount val="5"/>
                <c:pt idx="0">
                  <c:v>Policies and commitments</c:v>
                </c:pt>
                <c:pt idx="1">
                  <c:v>Risk assessment</c:v>
                </c:pt>
                <c:pt idx="2">
                  <c:v>Mitigation and prevention</c:v>
                </c:pt>
                <c:pt idx="3">
                  <c:v>Reporting and verification</c:v>
                </c:pt>
                <c:pt idx="4">
                  <c:v>Compensation</c:v>
                </c:pt>
              </c:strCache>
            </c:strRef>
          </c:cat>
          <c:val>
            <c:numRef>
              <c:f>Graphs!$B$6:$B$11</c:f>
              <c:numCache>
                <c:formatCode>0%</c:formatCode>
                <c:ptCount val="5"/>
                <c:pt idx="0">
                  <c:v>0.49999999999999994</c:v>
                </c:pt>
                <c:pt idx="1">
                  <c:v>0.64583333333333337</c:v>
                </c:pt>
                <c:pt idx="2">
                  <c:v>0.48958333333333282</c:v>
                </c:pt>
                <c:pt idx="3">
                  <c:v>0.43055555555555558</c:v>
                </c:pt>
                <c:pt idx="4">
                  <c:v>4.6875E-2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E-F149-93B8-0FCD25201B35}"/>
            </c:ext>
          </c:extLst>
        </c:ser>
        <c:ser>
          <c:idx val="1"/>
          <c:order val="1"/>
          <c:tx>
            <c:strRef>
              <c:f>Graphs!$C$4:$C$5</c:f>
              <c:strCache>
                <c:ptCount val="1"/>
                <c:pt idx="0">
                  <c:v>Distributors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Graphs!$A$6:$A$11</c:f>
              <c:strCache>
                <c:ptCount val="5"/>
                <c:pt idx="0">
                  <c:v>Policies and commitments</c:v>
                </c:pt>
                <c:pt idx="1">
                  <c:v>Risk assessment</c:v>
                </c:pt>
                <c:pt idx="2">
                  <c:v>Mitigation and prevention</c:v>
                </c:pt>
                <c:pt idx="3">
                  <c:v>Reporting and verification</c:v>
                </c:pt>
                <c:pt idx="4">
                  <c:v>Compensation</c:v>
                </c:pt>
              </c:strCache>
            </c:strRef>
          </c:cat>
          <c:val>
            <c:numRef>
              <c:f>Graphs!$C$6:$C$11</c:f>
              <c:numCache>
                <c:formatCode>0%</c:formatCode>
                <c:ptCount val="5"/>
                <c:pt idx="0">
                  <c:v>0.33152173913043453</c:v>
                </c:pt>
                <c:pt idx="1">
                  <c:v>0.5</c:v>
                </c:pt>
                <c:pt idx="2">
                  <c:v>0.35869565217391314</c:v>
                </c:pt>
                <c:pt idx="3">
                  <c:v>0.40217391304347827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BE-F149-93B8-0FCD25201B35}"/>
            </c:ext>
          </c:extLst>
        </c:ser>
        <c:ser>
          <c:idx val="2"/>
          <c:order val="2"/>
          <c:tx>
            <c:strRef>
              <c:f>Graphs!$D$4:$D$5</c:f>
              <c:strCache>
                <c:ptCount val="1"/>
                <c:pt idx="0">
                  <c:v>Integrated</c:v>
                </c:pt>
              </c:strCache>
            </c:strRef>
          </c:tx>
          <c:spPr>
            <a:solidFill>
              <a:srgbClr val="FDC5CC"/>
            </a:solidFill>
            <a:ln w="25400">
              <a:noFill/>
            </a:ln>
            <a:effectLst/>
          </c:spPr>
          <c:cat>
            <c:strRef>
              <c:f>Graphs!$A$6:$A$11</c:f>
              <c:strCache>
                <c:ptCount val="5"/>
                <c:pt idx="0">
                  <c:v>Policies and commitments</c:v>
                </c:pt>
                <c:pt idx="1">
                  <c:v>Risk assessment</c:v>
                </c:pt>
                <c:pt idx="2">
                  <c:v>Mitigation and prevention</c:v>
                </c:pt>
                <c:pt idx="3">
                  <c:v>Reporting and verification</c:v>
                </c:pt>
                <c:pt idx="4">
                  <c:v>Compensation</c:v>
                </c:pt>
              </c:strCache>
            </c:strRef>
          </c:cat>
          <c:val>
            <c:numRef>
              <c:f>Graphs!$D$6:$D$11</c:f>
              <c:numCache>
                <c:formatCode>0%</c:formatCode>
                <c:ptCount val="5"/>
                <c:pt idx="0">
                  <c:v>0.85833333333333328</c:v>
                </c:pt>
                <c:pt idx="1">
                  <c:v>1</c:v>
                </c:pt>
                <c:pt idx="2">
                  <c:v>0.85555555555555551</c:v>
                </c:pt>
                <c:pt idx="3">
                  <c:v>0.83333333333333337</c:v>
                </c:pt>
                <c:pt idx="4">
                  <c:v>0.50000000000000011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BE-F149-93B8-0FCD25201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078975"/>
        <c:axId val="166064207"/>
      </c:radarChart>
      <c:catAx>
        <c:axId val="166078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064207"/>
        <c:crosses val="autoZero"/>
        <c:auto val="1"/>
        <c:lblAlgn val="ctr"/>
        <c:lblOffset val="100"/>
        <c:noMultiLvlLbl val="0"/>
      </c:catAx>
      <c:valAx>
        <c:axId val="1660642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07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[df_SPI_Extract.xlsx]Graphs!Tableau croisé dynamique10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9537095477620867"/>
          <c:y val="0.25853937052245235"/>
          <c:w val="0.40925775311016666"/>
          <c:h val="0.64495824676829772"/>
        </c:manualLayout>
      </c:layout>
      <c:radarChart>
        <c:radarStyle val="filled"/>
        <c:varyColors val="0"/>
        <c:ser>
          <c:idx val="0"/>
          <c:order val="0"/>
          <c:tx>
            <c:strRef>
              <c:f>Graphs!$B$4:$B$5</c:f>
              <c:strCache>
                <c:ptCount val="1"/>
                <c:pt idx="0">
                  <c:v>Distributors</c:v>
                </c:pt>
              </c:strCache>
            </c:strRef>
          </c:tx>
          <c:spPr>
            <a:solidFill>
              <a:srgbClr val="FBD9B1"/>
            </a:solidFill>
            <a:ln w="25400">
              <a:noFill/>
            </a:ln>
            <a:effectLst/>
          </c:spPr>
          <c:cat>
            <c:strRef>
              <c:f>Graphs!$A$6:$A$11</c:f>
              <c:strCache>
                <c:ptCount val="5"/>
                <c:pt idx="0">
                  <c:v>Policies and commitments</c:v>
                </c:pt>
                <c:pt idx="1">
                  <c:v>Risk assessment</c:v>
                </c:pt>
                <c:pt idx="2">
                  <c:v>Mitigation and prevention</c:v>
                </c:pt>
                <c:pt idx="3">
                  <c:v>Reporting and verification</c:v>
                </c:pt>
                <c:pt idx="4">
                  <c:v>Compensation</c:v>
                </c:pt>
              </c:strCache>
            </c:strRef>
          </c:cat>
          <c:val>
            <c:numRef>
              <c:f>Graphs!$B$6:$B$11</c:f>
              <c:numCache>
                <c:formatCode>0%</c:formatCode>
                <c:ptCount val="5"/>
                <c:pt idx="0">
                  <c:v>0.33152173913043453</c:v>
                </c:pt>
                <c:pt idx="1">
                  <c:v>0.5</c:v>
                </c:pt>
                <c:pt idx="2">
                  <c:v>0.35869565217391314</c:v>
                </c:pt>
                <c:pt idx="3">
                  <c:v>0.40217391304347827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0-2445-AC9B-34BEA250A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078975"/>
        <c:axId val="166064207"/>
      </c:radarChart>
      <c:catAx>
        <c:axId val="166078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064207"/>
        <c:crosses val="autoZero"/>
        <c:auto val="1"/>
        <c:lblAlgn val="ctr"/>
        <c:lblOffset val="100"/>
        <c:noMultiLvlLbl val="0"/>
      </c:catAx>
      <c:valAx>
        <c:axId val="16606420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07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[df_SPI_Extract.xlsx]Graphs!Tableau croisé dynamique10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9537095477620867"/>
          <c:y val="0.27335926917490849"/>
          <c:w val="0.40925775311016666"/>
          <c:h val="0.64495824676829772"/>
        </c:manualLayout>
      </c:layout>
      <c:radarChart>
        <c:radarStyle val="filled"/>
        <c:varyColors val="0"/>
        <c:ser>
          <c:idx val="0"/>
          <c:order val="0"/>
          <c:tx>
            <c:strRef>
              <c:f>Graphs!$B$4:$B$5</c:f>
              <c:strCache>
                <c:ptCount val="1"/>
                <c:pt idx="0">
                  <c:v>O&amp;D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cat>
            <c:strRef>
              <c:f>Graphs!$A$6:$A$11</c:f>
              <c:strCache>
                <c:ptCount val="5"/>
                <c:pt idx="0">
                  <c:v>Policies and commitments</c:v>
                </c:pt>
                <c:pt idx="1">
                  <c:v>Risk assessment</c:v>
                </c:pt>
                <c:pt idx="2">
                  <c:v>Mitigation and prevention</c:v>
                </c:pt>
                <c:pt idx="3">
                  <c:v>Reporting and verification</c:v>
                </c:pt>
                <c:pt idx="4">
                  <c:v>Compensation</c:v>
                </c:pt>
              </c:strCache>
            </c:strRef>
          </c:cat>
          <c:val>
            <c:numRef>
              <c:f>Graphs!$B$6:$B$11</c:f>
              <c:numCache>
                <c:formatCode>0%</c:formatCode>
                <c:ptCount val="5"/>
                <c:pt idx="0">
                  <c:v>0.64494234418333074</c:v>
                </c:pt>
                <c:pt idx="1">
                  <c:v>0.717741935483871</c:v>
                </c:pt>
                <c:pt idx="2">
                  <c:v>0.65053763440860191</c:v>
                </c:pt>
                <c:pt idx="3">
                  <c:v>0.58870967741935487</c:v>
                </c:pt>
                <c:pt idx="4">
                  <c:v>0.18279569892473119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B-A64E-968B-82F10AEFB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078975"/>
        <c:axId val="166064207"/>
      </c:radarChart>
      <c:catAx>
        <c:axId val="166078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064207"/>
        <c:crosses val="autoZero"/>
        <c:auto val="1"/>
        <c:lblAlgn val="ctr"/>
        <c:lblOffset val="100"/>
        <c:noMultiLvlLbl val="0"/>
      </c:catAx>
      <c:valAx>
        <c:axId val="16606420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07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[df_SPI_Extract.xlsx]Graphs!Tableau croisé dynamique10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9537095477620867"/>
          <c:y val="0.23828474704580205"/>
          <c:w val="0.40925775311016666"/>
          <c:h val="0.64495824676829772"/>
        </c:manualLayout>
      </c:layout>
      <c:radarChart>
        <c:radarStyle val="filled"/>
        <c:varyColors val="0"/>
        <c:ser>
          <c:idx val="0"/>
          <c:order val="0"/>
          <c:tx>
            <c:strRef>
              <c:f>Graphs!$B$4:$B$5</c:f>
              <c:strCache>
                <c:ptCount val="1"/>
                <c:pt idx="0">
                  <c:v>Derivatives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strRef>
              <c:f>Graphs!$A$6:$A$11</c:f>
              <c:strCache>
                <c:ptCount val="5"/>
                <c:pt idx="0">
                  <c:v>Policies and commitments</c:v>
                </c:pt>
                <c:pt idx="1">
                  <c:v>Risk assessment</c:v>
                </c:pt>
                <c:pt idx="2">
                  <c:v>Mitigation and prevention</c:v>
                </c:pt>
                <c:pt idx="3">
                  <c:v>Reporting and verification</c:v>
                </c:pt>
                <c:pt idx="4">
                  <c:v>Compensation</c:v>
                </c:pt>
              </c:strCache>
            </c:strRef>
          </c:cat>
          <c:val>
            <c:numRef>
              <c:f>Graphs!$B$6:$B$11</c:f>
              <c:numCache>
                <c:formatCode>0%</c:formatCode>
                <c:ptCount val="5"/>
                <c:pt idx="0">
                  <c:v>0.5</c:v>
                </c:pt>
                <c:pt idx="1">
                  <c:v>0.64583333333333337</c:v>
                </c:pt>
                <c:pt idx="2">
                  <c:v>0.48958333333333331</c:v>
                </c:pt>
                <c:pt idx="3">
                  <c:v>0.43055555555555558</c:v>
                </c:pt>
                <c:pt idx="4">
                  <c:v>4.6875E-2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1-704D-8457-5C2BBB7E7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078975"/>
        <c:axId val="166064207"/>
      </c:radarChart>
      <c:catAx>
        <c:axId val="166078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064207"/>
        <c:crosses val="autoZero"/>
        <c:auto val="1"/>
        <c:lblAlgn val="ctr"/>
        <c:lblOffset val="100"/>
        <c:noMultiLvlLbl val="0"/>
      </c:catAx>
      <c:valAx>
        <c:axId val="16606420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07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A04E-0B26-4417-80D2-97318323C439}" type="datetimeFigureOut">
              <a:rPr lang="en-PH" smtClean="0"/>
              <a:t>5/19/25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30D0D-6E9B-4F8F-A158-07C30564377C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09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7B7CE-D441-B8C0-7D60-12B5E95DF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80062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2DAD5-8F9E-CB55-5D85-B69D4F4353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  <a:p>
            <a:pPr lvl="0"/>
            <a:endParaRPr lang="en-US" dirty="0">
              <a:cs typeface="Calibri"/>
            </a:endParaRPr>
          </a:p>
          <a:p>
            <a:pPr lvl="0"/>
            <a:endParaRPr lang="en-US" dirty="0">
              <a:cs typeface="Calibri"/>
            </a:endParaRPr>
          </a:p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B94B9-B376-43C7-8521-DD374322C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2EA845-D2C8-DB43-AF58-18B33D6CF0D9}" type="slidenum">
              <a:t>2</a:t>
            </a:fld>
            <a:endParaRPr lang="en-P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30D0D-6E9B-4F8F-A158-07C30564377C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6614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CC02-36B4-F7FE-23C0-841F1CF40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81FF84-6D65-6E78-09B8-26321B201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D5057D-64B0-ECA3-504F-6728E1ADE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>
              <a:buFont typeface="Arial,Sans-Serif"/>
              <a:buChar char="•"/>
            </a:pPr>
            <a:endParaRPr lang="fr-FR" b="1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2B5E4B-3649-9C0A-005B-37D48D4B6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30D0D-6E9B-4F8F-A158-07C30564377C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889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2337"/>
            <a:ext cx="4877415" cy="124182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598904"/>
            <a:ext cx="4877415" cy="86205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4797A-6253-4A87-9EE2-5D6487B9B6B2}"/>
              </a:ext>
            </a:extLst>
          </p:cNvPr>
          <p:cNvSpPr/>
          <p:nvPr userDrawn="1"/>
        </p:nvSpPr>
        <p:spPr>
          <a:xfrm>
            <a:off x="740346" y="2325944"/>
            <a:ext cx="2117912" cy="3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587870-FD52-466F-9C76-B3DD761DA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2" y="3449473"/>
            <a:ext cx="3316231" cy="862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99FA5A-E928-42C9-AE90-0364AFC07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42" y="0"/>
            <a:ext cx="3657397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0D5A579-663C-4C36-A7D6-4CAC9E5347DF}"/>
              </a:ext>
            </a:extLst>
          </p:cNvPr>
          <p:cNvGrpSpPr/>
          <p:nvPr userDrawn="1"/>
        </p:nvGrpSpPr>
        <p:grpSpPr>
          <a:xfrm>
            <a:off x="720682" y="4464424"/>
            <a:ext cx="3590218" cy="679076"/>
            <a:chOff x="4531807" y="4464424"/>
            <a:chExt cx="3590218" cy="6790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02007C-470A-42B1-9993-F860BD0D4880}"/>
                </a:ext>
              </a:extLst>
            </p:cNvPr>
            <p:cNvSpPr/>
            <p:nvPr userDrawn="1"/>
          </p:nvSpPr>
          <p:spPr>
            <a:xfrm>
              <a:off x="4531807" y="4464424"/>
              <a:ext cx="3590218" cy="679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 4">
              <a:extLst>
                <a:ext uri="{FF2B5EF4-FFF2-40B4-BE49-F238E27FC236}">
                  <a16:creationId xmlns:a16="http://schemas.microsoft.com/office/drawing/2014/main" id="{8BDD1A76-E780-4420-A8B0-4A5CDA1A1C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062" r="52272" b="13853"/>
            <a:stretch/>
          </p:blipFill>
          <p:spPr>
            <a:xfrm>
              <a:off x="5047357" y="4693024"/>
              <a:ext cx="1011501" cy="221876"/>
            </a:xfrm>
            <a:prstGeom prst="rect">
              <a:avLst/>
            </a:prstGeom>
          </p:spPr>
        </p:pic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0EA960D-7F57-4F22-A4E4-E7C0DD52E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461" y="4632292"/>
              <a:ext cx="840400" cy="335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50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BCCD46-D87D-4BE5-BD93-F9F9BC46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82729"/>
            <a:ext cx="8495071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7B9EDA-224C-4647-968C-7CE88A77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949092-8A27-484A-9E12-3D62E657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6604" y="4799761"/>
            <a:ext cx="738034" cy="27384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516807A-B25B-4B3D-AE98-F7E5DDBE5F46}" type="slidenum">
              <a:rPr lang="en-PH" smtClean="0"/>
              <a:pPr/>
              <a:t>‹N°›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F21537-56F8-45EF-8F76-0DC10EE1C1D0}"/>
              </a:ext>
            </a:extLst>
          </p:cNvPr>
          <p:cNvSpPr/>
          <p:nvPr userDrawn="1"/>
        </p:nvSpPr>
        <p:spPr>
          <a:xfrm>
            <a:off x="378541" y="899907"/>
            <a:ext cx="8406580" cy="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27983-5745-446C-BD7E-A8891C2A42F1}"/>
              </a:ext>
            </a:extLst>
          </p:cNvPr>
          <p:cNvSpPr/>
          <p:nvPr userDrawn="1"/>
        </p:nvSpPr>
        <p:spPr>
          <a:xfrm>
            <a:off x="8109140" y="4749952"/>
            <a:ext cx="10800" cy="3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26F3C3-C69B-45C1-BC56-FD2AA367E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3" y="4747571"/>
            <a:ext cx="563881" cy="329185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5539F89-880B-4359-A4B4-77C4BCE5BB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107" y="1213689"/>
            <a:ext cx="4080441" cy="2301036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PH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44F95A1-8682-432C-AE84-1D482FCEB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473" y="3608495"/>
            <a:ext cx="4083140" cy="5883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 marL="342900" indent="0">
              <a:lnSpc>
                <a:spcPct val="100000"/>
              </a:lnSpc>
              <a:buClr>
                <a:schemeClr val="tx2"/>
              </a:buClr>
              <a:buFontTx/>
              <a:buNone/>
              <a:defRPr sz="1200"/>
            </a:lvl2pPr>
            <a:lvl3pPr marL="685800" indent="0">
              <a:lnSpc>
                <a:spcPct val="100000"/>
              </a:lnSpc>
              <a:buClr>
                <a:schemeClr val="tx2"/>
              </a:buClr>
              <a:buFontTx/>
              <a:buNone/>
              <a:defRPr sz="1100"/>
            </a:lvl3pPr>
            <a:lvl4pPr marL="10287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F3B9F8EF-E84B-49E8-94F7-3839861E45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7317" y="1213689"/>
            <a:ext cx="4080441" cy="2301036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PH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99596A8-B914-4EE6-93B7-03E582DA38F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24683" y="3608495"/>
            <a:ext cx="4083140" cy="5883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 marL="342900" indent="0">
              <a:lnSpc>
                <a:spcPct val="100000"/>
              </a:lnSpc>
              <a:buClr>
                <a:schemeClr val="tx2"/>
              </a:buClr>
              <a:buFontTx/>
              <a:buNone/>
              <a:defRPr sz="1200"/>
            </a:lvl2pPr>
            <a:lvl3pPr marL="685800" indent="0">
              <a:lnSpc>
                <a:spcPct val="100000"/>
              </a:lnSpc>
              <a:buClr>
                <a:schemeClr val="tx2"/>
              </a:buClr>
              <a:buFontTx/>
              <a:buNone/>
              <a:defRPr sz="1100"/>
            </a:lvl3pPr>
            <a:lvl4pPr marL="10287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5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6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BCCD46-D87D-4BE5-BD93-F9F9BC46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82729"/>
            <a:ext cx="8495071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7B9EDA-224C-4647-968C-7CE88A77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949092-8A27-484A-9E12-3D62E657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6604" y="4799761"/>
            <a:ext cx="738034" cy="27384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516807A-B25B-4B3D-AE98-F7E5DDBE5F46}" type="slidenum">
              <a:rPr lang="en-PH" smtClean="0"/>
              <a:pPr/>
              <a:t>‹N°›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F21537-56F8-45EF-8F76-0DC10EE1C1D0}"/>
              </a:ext>
            </a:extLst>
          </p:cNvPr>
          <p:cNvSpPr/>
          <p:nvPr userDrawn="1"/>
        </p:nvSpPr>
        <p:spPr>
          <a:xfrm>
            <a:off x="378541" y="899907"/>
            <a:ext cx="8406580" cy="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27983-5745-446C-BD7E-A8891C2A42F1}"/>
              </a:ext>
            </a:extLst>
          </p:cNvPr>
          <p:cNvSpPr/>
          <p:nvPr userDrawn="1"/>
        </p:nvSpPr>
        <p:spPr>
          <a:xfrm>
            <a:off x="8109140" y="4749952"/>
            <a:ext cx="10800" cy="3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26F3C3-C69B-45C1-BC56-FD2AA367E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3" y="4747571"/>
            <a:ext cx="563881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7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4D3F33-D5A1-466E-B70B-E11B03E39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3013"/>
            <a:ext cx="9144000" cy="2855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A2DE2B-D75B-4A0F-8DA2-77AC202D2DC2}"/>
              </a:ext>
            </a:extLst>
          </p:cNvPr>
          <p:cNvSpPr/>
          <p:nvPr userDrawn="1"/>
        </p:nvSpPr>
        <p:spPr>
          <a:xfrm>
            <a:off x="0" y="1971473"/>
            <a:ext cx="9144000" cy="3187516"/>
          </a:xfrm>
          <a:prstGeom prst="rect">
            <a:avLst/>
          </a:prstGeom>
          <a:solidFill>
            <a:srgbClr val="1D948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CCD46-D87D-4BE5-BD93-F9F9BC46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82729"/>
            <a:ext cx="8495071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F21537-56F8-45EF-8F76-0DC10EE1C1D0}"/>
              </a:ext>
            </a:extLst>
          </p:cNvPr>
          <p:cNvSpPr/>
          <p:nvPr userDrawn="1"/>
        </p:nvSpPr>
        <p:spPr>
          <a:xfrm>
            <a:off x="378541" y="899907"/>
            <a:ext cx="8406580" cy="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B8B2B588-1487-4046-AF7A-9F822ADCE5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2679" y="1608783"/>
            <a:ext cx="1272673" cy="12726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6505133-D23F-45F0-950B-7F4852979A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9014" y="3274230"/>
            <a:ext cx="1628097" cy="24718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744D31D-0FB9-4CB8-9CCA-2D5F7C1790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014" y="2995702"/>
            <a:ext cx="1628097" cy="3048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C7BDE6D-BDE6-4695-9CB8-B2E926D86B9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6921" y="3570094"/>
            <a:ext cx="1630037" cy="10391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7BF920A-79E5-44E8-9560-450C96BF8C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889939" y="1608782"/>
            <a:ext cx="1272673" cy="12726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CCD8B468-6386-44DE-82C1-015A3FB606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76274" y="3274230"/>
            <a:ext cx="1628097" cy="24718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1D1412FE-7E62-4CD2-8111-7B71CF2D4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6274" y="2995702"/>
            <a:ext cx="1628097" cy="3048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E3915B96-0A9B-401D-903A-D3B9C5609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4181" y="3570094"/>
            <a:ext cx="1630037" cy="10391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EDB1BD87-0207-44C8-A019-5BD12CBAA19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877199" y="1608781"/>
            <a:ext cx="1272673" cy="12726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ECCDF7BC-6609-4F8F-A35D-8CC6F80C61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63534" y="3274230"/>
            <a:ext cx="1628097" cy="24718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CAE77C88-2D6D-489A-9CB5-470565BA0FA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63534" y="2995702"/>
            <a:ext cx="1628097" cy="3048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8C1488A3-D929-4DA3-8044-ACC80022098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61441" y="3570094"/>
            <a:ext cx="1630037" cy="10391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8B0C60D4-327F-4A1F-9A5D-CBF4910D57C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64459" y="1603040"/>
            <a:ext cx="1272673" cy="12726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D5425B4B-EEDA-47FD-9586-24A592C388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50794" y="3274230"/>
            <a:ext cx="1628097" cy="24718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5863CD0D-0FA5-4A1F-A922-0DC742F1A2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50794" y="2995702"/>
            <a:ext cx="1628097" cy="3048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9EA1A8C-B378-4B88-A2B9-129911B1222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748701" y="3570094"/>
            <a:ext cx="1630037" cy="10391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01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E4FAE4-23D6-47B8-8490-5C53AAD9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35" y="806475"/>
            <a:ext cx="3755652" cy="966546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9119C-08F1-4734-96E5-96022B3DC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835" y="2104182"/>
            <a:ext cx="3755652" cy="22701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>
                <a:solidFill>
                  <a:schemeClr val="tx1"/>
                </a:solidFill>
              </a:defRPr>
            </a:lvl2pPr>
            <a:lvl3pPr marL="6858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>
                <a:solidFill>
                  <a:schemeClr val="tx1"/>
                </a:solidFill>
              </a:defRPr>
            </a:lvl3pPr>
            <a:lvl4pPr marL="10287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04829-34C9-457C-8ACE-BFFA98AE0D00}"/>
              </a:ext>
            </a:extLst>
          </p:cNvPr>
          <p:cNvSpPr/>
          <p:nvPr userDrawn="1"/>
        </p:nvSpPr>
        <p:spPr>
          <a:xfrm>
            <a:off x="489813" y="1860791"/>
            <a:ext cx="2117912" cy="32400"/>
          </a:xfrm>
          <a:prstGeom prst="rect">
            <a:avLst/>
          </a:prstGeom>
          <a:solidFill>
            <a:srgbClr val="1D9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B587D3-75D9-4C68-87C5-244D0705F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0287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E4FAE4-23D6-47B8-8490-5C53AAD9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745" y="806475"/>
            <a:ext cx="3755652" cy="966546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99119C-08F1-4734-96E5-96022B3DC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745" y="2104182"/>
            <a:ext cx="3755652" cy="22701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>
                <a:solidFill>
                  <a:schemeClr val="tx1"/>
                </a:solidFill>
              </a:defRPr>
            </a:lvl2pPr>
            <a:lvl3pPr marL="6858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>
                <a:solidFill>
                  <a:schemeClr val="tx1"/>
                </a:solidFill>
              </a:defRPr>
            </a:lvl3pPr>
            <a:lvl4pPr marL="10287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04829-34C9-457C-8ACE-BFFA98AE0D00}"/>
              </a:ext>
            </a:extLst>
          </p:cNvPr>
          <p:cNvSpPr/>
          <p:nvPr userDrawn="1"/>
        </p:nvSpPr>
        <p:spPr>
          <a:xfrm>
            <a:off x="5041723" y="1860791"/>
            <a:ext cx="2117912" cy="32400"/>
          </a:xfrm>
          <a:prstGeom prst="rect">
            <a:avLst/>
          </a:prstGeom>
          <a:solidFill>
            <a:srgbClr val="1D9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B587D3-75D9-4C68-87C5-244D0705F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035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B587D3-75D9-4C68-87C5-244D0705F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noFill/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716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79BEF-5F05-47E3-976E-7A58C306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941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41C8AA1-5ABD-4659-92D0-389EBD2D620C}"/>
              </a:ext>
            </a:extLst>
          </p:cNvPr>
          <p:cNvSpPr/>
          <p:nvPr userDrawn="1"/>
        </p:nvSpPr>
        <p:spPr>
          <a:xfrm>
            <a:off x="0" y="0"/>
            <a:ext cx="9144000" cy="3694176"/>
          </a:xfrm>
          <a:prstGeom prst="rect">
            <a:avLst/>
          </a:prstGeom>
          <a:solidFill>
            <a:srgbClr val="1D948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CCD46-D87D-4BE5-BD93-F9F9BC46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5" y="483350"/>
            <a:ext cx="7806067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1A3E88D-51B0-493B-A57A-9CD420D7B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47" y="1702652"/>
            <a:ext cx="7745775" cy="17381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68580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2081E20-3437-4BB9-BA54-406D028D49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4260" y="4075810"/>
            <a:ext cx="5404510" cy="7560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/>
            </a:lvl1pPr>
            <a:lvl2pPr marL="34290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1600"/>
            </a:lvl2pPr>
            <a:lvl3pPr marL="68580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D5C344-8B08-4631-9C66-4DDA1F4DF766}"/>
              </a:ext>
            </a:extLst>
          </p:cNvPr>
          <p:cNvSpPr/>
          <p:nvPr userDrawn="1"/>
        </p:nvSpPr>
        <p:spPr>
          <a:xfrm>
            <a:off x="703386" y="1269543"/>
            <a:ext cx="2117912" cy="3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09D8A6-DC69-4A5A-82D8-5FD818822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0" y="4145985"/>
            <a:ext cx="2410973" cy="6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5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D20C19-A646-41FB-868B-98F68ACC2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545" y="3647552"/>
            <a:ext cx="7892907" cy="1135463"/>
          </a:xfrm>
        </p:spPr>
        <p:txBody>
          <a:bodyPr anchor="t">
            <a:no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8535C2-D65D-4718-AF09-E682CED74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7" y="2484194"/>
            <a:ext cx="926594" cy="938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5825D7-4FCB-4D64-9C53-D19E59F23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56" y="0"/>
            <a:ext cx="44806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1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D20C19-A646-41FB-868B-98F68ACC2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545" y="3647552"/>
            <a:ext cx="7892907" cy="1135463"/>
          </a:xfrm>
        </p:spPr>
        <p:txBody>
          <a:bodyPr anchor="t">
            <a:noAutofit/>
          </a:bodyPr>
          <a:lstStyle>
            <a:lvl1pPr algn="l">
              <a:defRPr sz="35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8535C2-D65D-4718-AF09-E682CED74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37" y="2484194"/>
            <a:ext cx="926594" cy="938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5825D7-4FCB-4D64-9C53-D19E59F23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5387" y="0"/>
            <a:ext cx="44765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18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CECE83-DAFF-4833-9445-914DA3903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686" y="1632030"/>
            <a:ext cx="4132036" cy="769924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Text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4659A8E-BDD3-46DF-BE20-0C5F9FF0D9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52686" y="2450847"/>
            <a:ext cx="4132036" cy="113730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F5326-FB86-46A1-AAA2-F968F9EE44CF}"/>
              </a:ext>
            </a:extLst>
          </p:cNvPr>
          <p:cNvSpPr/>
          <p:nvPr userDrawn="1"/>
        </p:nvSpPr>
        <p:spPr>
          <a:xfrm rot="16200000">
            <a:off x="2771959" y="2584124"/>
            <a:ext cx="2160000" cy="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96A60-DAA8-4926-8DAA-010AFFDA8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85" y="2110149"/>
            <a:ext cx="2252477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6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2337"/>
            <a:ext cx="4877415" cy="124182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598904"/>
            <a:ext cx="4877415" cy="86205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4797A-6253-4A87-9EE2-5D6487B9B6B2}"/>
              </a:ext>
            </a:extLst>
          </p:cNvPr>
          <p:cNvSpPr/>
          <p:nvPr userDrawn="1"/>
        </p:nvSpPr>
        <p:spPr>
          <a:xfrm>
            <a:off x="740346" y="2325944"/>
            <a:ext cx="2117912" cy="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587870-FD52-466F-9C76-B3DD761DA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82" y="3449473"/>
            <a:ext cx="3316231" cy="862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99FA5A-E928-42C9-AE90-0364AFC07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542" y="0"/>
            <a:ext cx="3661458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554BCC4-7B86-47EB-B495-8F0561E06319}"/>
              </a:ext>
            </a:extLst>
          </p:cNvPr>
          <p:cNvGrpSpPr/>
          <p:nvPr userDrawn="1"/>
        </p:nvGrpSpPr>
        <p:grpSpPr>
          <a:xfrm>
            <a:off x="720682" y="4464424"/>
            <a:ext cx="3590218" cy="679076"/>
            <a:chOff x="4531807" y="4464424"/>
            <a:chExt cx="3590218" cy="6790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EADB31-4ECE-41B2-AAA8-12874BE07699}"/>
                </a:ext>
              </a:extLst>
            </p:cNvPr>
            <p:cNvSpPr/>
            <p:nvPr userDrawn="1"/>
          </p:nvSpPr>
          <p:spPr>
            <a:xfrm>
              <a:off x="4531807" y="4464424"/>
              <a:ext cx="3590218" cy="679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 4">
              <a:extLst>
                <a:ext uri="{FF2B5EF4-FFF2-40B4-BE49-F238E27FC236}">
                  <a16:creationId xmlns:a16="http://schemas.microsoft.com/office/drawing/2014/main" id="{DE0C49B5-6784-49E6-9FEB-782557D60B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062" r="52272" b="13853"/>
            <a:stretch/>
          </p:blipFill>
          <p:spPr>
            <a:xfrm>
              <a:off x="5047357" y="4693024"/>
              <a:ext cx="1011501" cy="221876"/>
            </a:xfrm>
            <a:prstGeom prst="rect">
              <a:avLst/>
            </a:prstGeom>
          </p:spPr>
        </p:pic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734B19B-ECAB-4157-A8F0-024B5590D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461" y="4632292"/>
              <a:ext cx="840400" cy="335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934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AC2C8D8-9B49-46F3-A7C5-47D64D8B9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998" y="1916258"/>
            <a:ext cx="7787811" cy="172419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3200" b="1"/>
            </a:lvl2pPr>
            <a:lvl3pPr marL="685800" indent="0">
              <a:buFontTx/>
              <a:buNone/>
              <a:defRPr sz="3200" b="1"/>
            </a:lvl3pPr>
            <a:lvl4pPr marL="1028700" indent="0">
              <a:buFontTx/>
              <a:buNone/>
              <a:defRPr sz="3200" b="1"/>
            </a:lvl4pPr>
            <a:lvl5pPr marL="1371600" indent="0">
              <a:buFontTx/>
              <a:buNone/>
              <a:defRPr sz="32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C876B1-F36F-438F-B445-4A301C9B6ED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36998" y="3958814"/>
            <a:ext cx="7787810" cy="7012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5311B-2341-44E8-B3BC-A7D63F8B1703}"/>
              </a:ext>
            </a:extLst>
          </p:cNvPr>
          <p:cNvSpPr/>
          <p:nvPr userDrawn="1"/>
        </p:nvSpPr>
        <p:spPr>
          <a:xfrm>
            <a:off x="3471947" y="3836445"/>
            <a:ext cx="2117912" cy="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820C3C-9D6D-460E-A011-F86526D47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7743" y="708565"/>
            <a:ext cx="1048514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8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6253A8-B08C-48D4-8ABD-3D2C6CAE7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b="1614"/>
          <a:stretch/>
        </p:blipFill>
        <p:spPr>
          <a:xfrm>
            <a:off x="0" y="1256253"/>
            <a:ext cx="3727938" cy="38872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4CB304-2D2A-4A5A-BD15-230ACE651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1807" y="753626"/>
            <a:ext cx="4132036" cy="974690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0A87987-8433-4759-8CF8-24D7656C73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1807" y="2052484"/>
            <a:ext cx="4132036" cy="132188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50" b="0">
                <a:solidFill>
                  <a:schemeClr val="bg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EB29C-16EC-4ED5-951B-B9A8A7E8BA25}"/>
              </a:ext>
            </a:extLst>
          </p:cNvPr>
          <p:cNvSpPr/>
          <p:nvPr userDrawn="1"/>
        </p:nvSpPr>
        <p:spPr>
          <a:xfrm>
            <a:off x="4652389" y="1822205"/>
            <a:ext cx="2117912" cy="3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A3182-F7C3-408B-B42E-2C4197CF9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59" y="3582291"/>
            <a:ext cx="3054102" cy="8107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174E847-2086-4BE4-B74E-38A0713C73AA}"/>
              </a:ext>
            </a:extLst>
          </p:cNvPr>
          <p:cNvGrpSpPr/>
          <p:nvPr userDrawn="1"/>
        </p:nvGrpSpPr>
        <p:grpSpPr>
          <a:xfrm>
            <a:off x="4521759" y="4464424"/>
            <a:ext cx="3590218" cy="679076"/>
            <a:chOff x="4531807" y="4464424"/>
            <a:chExt cx="3590218" cy="6790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A0FB61-0ABE-4275-B340-68F3CE583763}"/>
                </a:ext>
              </a:extLst>
            </p:cNvPr>
            <p:cNvSpPr/>
            <p:nvPr userDrawn="1"/>
          </p:nvSpPr>
          <p:spPr>
            <a:xfrm>
              <a:off x="4531807" y="4464424"/>
              <a:ext cx="3590218" cy="679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7249E0B-31D9-4AB5-9FC6-6847D7B518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062" r="52272" b="13853"/>
            <a:stretch/>
          </p:blipFill>
          <p:spPr>
            <a:xfrm>
              <a:off x="5047357" y="4693024"/>
              <a:ext cx="1011501" cy="221876"/>
            </a:xfrm>
            <a:prstGeom prst="rect">
              <a:avLst/>
            </a:prstGeom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653E9FA-460D-4003-A664-C9B0930B6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461" y="4632292"/>
              <a:ext cx="840400" cy="335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126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587870-FD52-466F-9C76-B3DD761DA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5106" y="3541106"/>
            <a:ext cx="3316231" cy="8625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08C861-43FE-4E18-BD7B-D2E7F76BA1FC}"/>
              </a:ext>
            </a:extLst>
          </p:cNvPr>
          <p:cNvGrpSpPr/>
          <p:nvPr userDrawn="1"/>
        </p:nvGrpSpPr>
        <p:grpSpPr>
          <a:xfrm>
            <a:off x="4518212" y="4464424"/>
            <a:ext cx="3590218" cy="679076"/>
            <a:chOff x="4531807" y="4464424"/>
            <a:chExt cx="3590218" cy="6790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5C47B4-FA35-4FCD-9147-946001B56B78}"/>
                </a:ext>
              </a:extLst>
            </p:cNvPr>
            <p:cNvSpPr/>
            <p:nvPr userDrawn="1"/>
          </p:nvSpPr>
          <p:spPr>
            <a:xfrm>
              <a:off x="4531807" y="4464424"/>
              <a:ext cx="3590218" cy="679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 4">
              <a:extLst>
                <a:ext uri="{FF2B5EF4-FFF2-40B4-BE49-F238E27FC236}">
                  <a16:creationId xmlns:a16="http://schemas.microsoft.com/office/drawing/2014/main" id="{5DB06573-0BE8-4D3D-A75D-8F0531967C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062" r="52272" b="13853"/>
            <a:stretch/>
          </p:blipFill>
          <p:spPr>
            <a:xfrm>
              <a:off x="5047357" y="4693024"/>
              <a:ext cx="1011501" cy="221876"/>
            </a:xfrm>
            <a:prstGeom prst="rect">
              <a:avLst/>
            </a:prstGeom>
          </p:spPr>
        </p:pic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F1E59E5-6E1C-4146-9586-82CDF79762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461" y="4632292"/>
              <a:ext cx="840400" cy="335128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E7DC132F-FEDF-4ED6-A488-226D9FE3D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1807" y="753626"/>
            <a:ext cx="4132036" cy="974690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Text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79DA353-5A5E-432A-95B3-35F3B15AD6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1807" y="2052484"/>
            <a:ext cx="4132036" cy="132188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50" b="0">
                <a:solidFill>
                  <a:schemeClr val="accent1"/>
                </a:solidFill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35C80F-D40C-4C1A-B820-6B121046CE68}"/>
              </a:ext>
            </a:extLst>
          </p:cNvPr>
          <p:cNvSpPr/>
          <p:nvPr userDrawn="1"/>
        </p:nvSpPr>
        <p:spPr>
          <a:xfrm>
            <a:off x="4652389" y="1822205"/>
            <a:ext cx="2117912" cy="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accent1"/>
              </a:solidFill>
            </a:endParaRPr>
          </a:p>
        </p:txBody>
      </p:sp>
      <p:pic>
        <p:nvPicPr>
          <p:cNvPr id="19" name="Picture 18" descr="A picture containing dark, clock, large, window&#10;&#10;Description automatically generated">
            <a:extLst>
              <a:ext uri="{FF2B5EF4-FFF2-40B4-BE49-F238E27FC236}">
                <a16:creationId xmlns:a16="http://schemas.microsoft.com/office/drawing/2014/main" id="{26F36500-A1DF-4EBE-9317-F2691CDD6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22955" r="23266" b="31089"/>
          <a:stretch/>
        </p:blipFill>
        <p:spPr>
          <a:xfrm>
            <a:off x="0" y="1240971"/>
            <a:ext cx="3672839" cy="39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8C433C-DAF4-4D8C-B2A7-E193BBE793BD}"/>
              </a:ext>
            </a:extLst>
          </p:cNvPr>
          <p:cNvSpPr/>
          <p:nvPr userDrawn="1"/>
        </p:nvSpPr>
        <p:spPr>
          <a:xfrm>
            <a:off x="0" y="0"/>
            <a:ext cx="367726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85" y="799410"/>
            <a:ext cx="2773542" cy="1125140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5058" y="772724"/>
            <a:ext cx="3048000" cy="377961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A48D6-7E2F-4347-AE0C-B4D39BF41B99}"/>
              </a:ext>
            </a:extLst>
          </p:cNvPr>
          <p:cNvSpPr/>
          <p:nvPr userDrawn="1"/>
        </p:nvSpPr>
        <p:spPr>
          <a:xfrm>
            <a:off x="677581" y="2092175"/>
            <a:ext cx="2117912" cy="3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6BB4B1-B444-40A0-B2BE-FC451D5CE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5" y="2382772"/>
            <a:ext cx="987554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3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82729"/>
            <a:ext cx="8495071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86604" y="4799761"/>
            <a:ext cx="738034" cy="27384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516807A-B25B-4B3D-AE98-F7E5DDBE5F46}" type="slidenum">
              <a:rPr lang="en-PH" smtClean="0"/>
              <a:pPr/>
              <a:t>‹N°›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A4D189-6862-47FC-A677-DA4B7EB42549}"/>
              </a:ext>
            </a:extLst>
          </p:cNvPr>
          <p:cNvSpPr/>
          <p:nvPr userDrawn="1"/>
        </p:nvSpPr>
        <p:spPr>
          <a:xfrm>
            <a:off x="378541" y="899907"/>
            <a:ext cx="8406580" cy="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DDDC4-D159-46CC-932D-23F391F96B9D}"/>
              </a:ext>
            </a:extLst>
          </p:cNvPr>
          <p:cNvSpPr/>
          <p:nvPr userDrawn="1"/>
        </p:nvSpPr>
        <p:spPr>
          <a:xfrm>
            <a:off x="8109140" y="4749952"/>
            <a:ext cx="10800" cy="3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7474C-6BE4-4081-BA53-09876870B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3" y="4747571"/>
            <a:ext cx="563881" cy="329185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32FBBFE-A48C-46BB-8517-26FA011211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5303" y="1263541"/>
            <a:ext cx="8495071" cy="31374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r>
              <a:rPr lang="en-US"/>
              <a:t>Click to add text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37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EC57C92-A222-476B-A08B-4F67E16C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82729"/>
            <a:ext cx="8495071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5612F0-8AFE-4094-8874-3CEC6376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912E7A-1206-46E7-BE87-0A6DE91D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6604" y="4799761"/>
            <a:ext cx="738034" cy="27384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516807A-B25B-4B3D-AE98-F7E5DDBE5F46}" type="slidenum">
              <a:rPr lang="en-PH" smtClean="0"/>
              <a:pPr/>
              <a:t>‹N°›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DE919C-DD4D-4E6A-A931-3603BFDDBE7A}"/>
              </a:ext>
            </a:extLst>
          </p:cNvPr>
          <p:cNvSpPr/>
          <p:nvPr userDrawn="1"/>
        </p:nvSpPr>
        <p:spPr>
          <a:xfrm>
            <a:off x="378541" y="899907"/>
            <a:ext cx="8406580" cy="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71C9D3-78D3-4C81-9FD0-78C93AE6ABC7}"/>
              </a:ext>
            </a:extLst>
          </p:cNvPr>
          <p:cNvSpPr/>
          <p:nvPr userDrawn="1"/>
        </p:nvSpPr>
        <p:spPr>
          <a:xfrm>
            <a:off x="8109140" y="4749952"/>
            <a:ext cx="10800" cy="3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4E94FF-B38E-4319-81CF-1AB33FACE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3" y="4747571"/>
            <a:ext cx="563881" cy="329185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EBD353F-9B7B-4226-9D44-7001864024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5304" y="1263541"/>
            <a:ext cx="4122350" cy="31374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r>
              <a:rPr lang="en-US"/>
              <a:t>Click to add text</a:t>
            </a:r>
            <a:endParaRPr lang="en-PH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F417F15-EF13-4486-B3B5-857F153C31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69914" y="1262815"/>
            <a:ext cx="4122350" cy="31374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r>
              <a:rPr lang="en-US"/>
              <a:t>Click to add text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960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82729"/>
            <a:ext cx="8495071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86604" y="4799761"/>
            <a:ext cx="738034" cy="27384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516807A-B25B-4B3D-AE98-F7E5DDBE5F46}" type="slidenum">
              <a:rPr lang="en-PH" smtClean="0"/>
              <a:pPr/>
              <a:t>‹N°›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A4D189-6862-47FC-A677-DA4B7EB42549}"/>
              </a:ext>
            </a:extLst>
          </p:cNvPr>
          <p:cNvSpPr/>
          <p:nvPr userDrawn="1"/>
        </p:nvSpPr>
        <p:spPr>
          <a:xfrm>
            <a:off x="378541" y="899907"/>
            <a:ext cx="8406580" cy="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DDDC4-D159-46CC-932D-23F391F96B9D}"/>
              </a:ext>
            </a:extLst>
          </p:cNvPr>
          <p:cNvSpPr/>
          <p:nvPr userDrawn="1"/>
        </p:nvSpPr>
        <p:spPr>
          <a:xfrm>
            <a:off x="8109140" y="4749952"/>
            <a:ext cx="10800" cy="3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7474C-6BE4-4081-BA53-09876870B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3" y="4747571"/>
            <a:ext cx="563881" cy="329185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5DB968F-A67C-42A9-878B-2F3BDB835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303" y="1237532"/>
            <a:ext cx="8495071" cy="3163476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3"/>
              </a:buBlip>
              <a:defRPr sz="1400"/>
            </a:lvl1pPr>
            <a:lvl2pPr>
              <a:lnSpc>
                <a:spcPct val="100000"/>
              </a:lnSpc>
              <a:buClr>
                <a:schemeClr val="accent1"/>
              </a:buClr>
              <a:defRPr sz="1400"/>
            </a:lvl2pPr>
            <a:lvl3pPr marL="8572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042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10349C-4CFB-4380-A773-E1DA468C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82729"/>
            <a:ext cx="8495071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D936235-9079-410E-A1A5-975FB2E2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D2DFE7-9B2D-4434-A150-6A084116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6604" y="4799761"/>
            <a:ext cx="738034" cy="27384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516807A-B25B-4B3D-AE98-F7E5DDBE5F46}" type="slidenum">
              <a:rPr lang="en-PH" smtClean="0"/>
              <a:pPr/>
              <a:t>‹N°›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02446-2A40-4DB0-A4F7-86AC8AE32594}"/>
              </a:ext>
            </a:extLst>
          </p:cNvPr>
          <p:cNvSpPr/>
          <p:nvPr userDrawn="1"/>
        </p:nvSpPr>
        <p:spPr>
          <a:xfrm>
            <a:off x="378541" y="899907"/>
            <a:ext cx="8406580" cy="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F007B-EDB9-4F5F-9563-F3E969AC0D69}"/>
              </a:ext>
            </a:extLst>
          </p:cNvPr>
          <p:cNvSpPr/>
          <p:nvPr userDrawn="1"/>
        </p:nvSpPr>
        <p:spPr>
          <a:xfrm>
            <a:off x="8109140" y="4749952"/>
            <a:ext cx="10800" cy="3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EA4D81-5E49-4DFF-A863-0BAB43DBC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3" y="4747571"/>
            <a:ext cx="563881" cy="329185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530396-15A4-4476-A673-050C6BA58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00" y="1237532"/>
            <a:ext cx="4090374" cy="3163476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Tx/>
              <a:buBlip>
                <a:blip r:embed="rId3"/>
              </a:buBlip>
              <a:defRPr sz="1400"/>
            </a:lvl1pPr>
            <a:lvl2pPr>
              <a:lnSpc>
                <a:spcPct val="100000"/>
              </a:lnSpc>
              <a:buClr>
                <a:schemeClr val="accent1"/>
              </a:buClr>
              <a:defRPr sz="1400"/>
            </a:lvl2pPr>
            <a:lvl3pPr marL="8572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F5D20CA-D55F-4413-8D23-E2618B574A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626" y="1234625"/>
            <a:ext cx="3991999" cy="3163476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657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BCCD46-D87D-4BE5-BD93-F9F9BC46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82729"/>
            <a:ext cx="8495071" cy="756049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7B9EDA-224C-4647-968C-7CE88A77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949092-8A27-484A-9E12-3D62E657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6604" y="4799761"/>
            <a:ext cx="738034" cy="27384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516807A-B25B-4B3D-AE98-F7E5DDBE5F46}" type="slidenum">
              <a:rPr lang="en-PH" smtClean="0"/>
              <a:pPr/>
              <a:t>‹N°›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F21537-56F8-45EF-8F76-0DC10EE1C1D0}"/>
              </a:ext>
            </a:extLst>
          </p:cNvPr>
          <p:cNvSpPr/>
          <p:nvPr userDrawn="1"/>
        </p:nvSpPr>
        <p:spPr>
          <a:xfrm>
            <a:off x="378541" y="899907"/>
            <a:ext cx="8406580" cy="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27983-5745-446C-BD7E-A8891C2A42F1}"/>
              </a:ext>
            </a:extLst>
          </p:cNvPr>
          <p:cNvSpPr/>
          <p:nvPr userDrawn="1"/>
        </p:nvSpPr>
        <p:spPr>
          <a:xfrm>
            <a:off x="8109140" y="4749952"/>
            <a:ext cx="10800" cy="3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26F3C3-C69B-45C1-BC56-FD2AA367E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3" y="4747571"/>
            <a:ext cx="563881" cy="329185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1A3E88D-51B0-493B-A57A-9CD420D7B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7943" y="1237532"/>
            <a:ext cx="5352431" cy="31634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34290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1400"/>
            </a:lvl2pPr>
            <a:lvl3pPr marL="68580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4A1CF688-30ED-4FF6-BE22-58E8B66A3D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626" y="1121222"/>
            <a:ext cx="2811701" cy="369822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006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7B9EDA-224C-4647-968C-7CE88A77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949092-8A27-484A-9E12-3D62E657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6604" y="4799761"/>
            <a:ext cx="738034" cy="27384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516807A-B25B-4B3D-AE98-F7E5DDBE5F46}" type="slidenum">
              <a:rPr lang="en-PH" smtClean="0"/>
              <a:pPr/>
              <a:t>‹N°›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27983-5745-446C-BD7E-A8891C2A42F1}"/>
              </a:ext>
            </a:extLst>
          </p:cNvPr>
          <p:cNvSpPr/>
          <p:nvPr userDrawn="1"/>
        </p:nvSpPr>
        <p:spPr>
          <a:xfrm>
            <a:off x="8109140" y="4749952"/>
            <a:ext cx="10800" cy="3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26F3C3-C69B-45C1-BC56-FD2AA367E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3" y="4747571"/>
            <a:ext cx="563881" cy="32918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249C2DD-B58B-49BB-AF00-8373FC86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73" y="2541136"/>
            <a:ext cx="3755652" cy="966546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2588F2-3F13-4D8A-81D0-77DC2B263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473" y="3602223"/>
            <a:ext cx="3755652" cy="10626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3429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/>
            </a:lvl2pPr>
            <a:lvl3pPr marL="6858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/>
            </a:lvl3pPr>
            <a:lvl4pPr marL="10287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EB50978D-7D23-4B6E-BCC4-9EE1F46E4B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42322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PH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AFA1E49-A357-4926-8C59-4C65328CC4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71998" y="2563219"/>
            <a:ext cx="4277389" cy="210161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3429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/>
            </a:lvl2pPr>
            <a:lvl3pPr marL="6858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/>
            </a:lvl3pPr>
            <a:lvl4pPr marL="1028700" indent="0">
              <a:lnSpc>
                <a:spcPct val="100000"/>
              </a:lnSpc>
              <a:buClr>
                <a:schemeClr val="accent4"/>
              </a:buClr>
              <a:buFontTx/>
              <a:buNone/>
              <a:defRPr sz="140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2890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Action for Sustainable Derivatives 2025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6807A-B25B-4B3D-AE98-F7E5DDBE5F46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643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90" r:id="rId2"/>
    <p:sldLayoutId id="2147483782" r:id="rId3"/>
    <p:sldLayoutId id="2147483781" r:id="rId4"/>
    <p:sldLayoutId id="2147483783" r:id="rId5"/>
    <p:sldLayoutId id="2147483791" r:id="rId6"/>
    <p:sldLayoutId id="2147483784" r:id="rId7"/>
    <p:sldLayoutId id="2147483785" r:id="rId8"/>
    <p:sldLayoutId id="2147483793" r:id="rId9"/>
    <p:sldLayoutId id="2147483792" r:id="rId10"/>
    <p:sldLayoutId id="2147483800" r:id="rId11"/>
    <p:sldLayoutId id="2147483794" r:id="rId12"/>
    <p:sldLayoutId id="2147483786" r:id="rId13"/>
    <p:sldLayoutId id="2147483795" r:id="rId14"/>
    <p:sldLayoutId id="2147483796" r:id="rId15"/>
    <p:sldLayoutId id="2147483797" r:id="rId16"/>
    <p:sldLayoutId id="2147483787" r:id="rId17"/>
    <p:sldLayoutId id="2147483798" r:id="rId18"/>
    <p:sldLayoutId id="2147483799" r:id="rId19"/>
    <p:sldLayoutId id="2147483788" r:id="rId20"/>
    <p:sldLayoutId id="2147483789" r:id="rId21"/>
    <p:sldLayoutId id="2147483801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accountability-framework.org/use-the-accountability-framework/definitions/supplier-engagement-plan/" TargetMode="External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8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24B56-427C-4802-470B-63C10DBD8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Sustainable</a:t>
            </a:r>
            <a:r>
              <a:rPr lang="fr-FR" dirty="0"/>
              <a:t> Palm </a:t>
            </a:r>
            <a:r>
              <a:rPr lang="fr-FR" dirty="0" err="1"/>
              <a:t>Oil</a:t>
            </a:r>
            <a:r>
              <a:rPr lang="fr-FR" dirty="0"/>
              <a:t> Dialogue 2025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C2D890-2496-680F-EB5B-0CF694DD1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460881"/>
            <a:ext cx="4877415" cy="1101828"/>
          </a:xfrm>
        </p:spPr>
        <p:txBody>
          <a:bodyPr>
            <a:norm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</a:rPr>
              <a:t>Implementing Due Diligence in Supplier Engagements</a:t>
            </a:r>
          </a:p>
          <a:p>
            <a:r>
              <a:rPr lang="en-GB" sz="1400" dirty="0">
                <a:latin typeface="Arial" panose="020B0604020202020204" pitchFamily="34" charset="0"/>
              </a:rPr>
              <a:t>Valentine Prevot, Lead Sustainable Palm Index </a:t>
            </a:r>
            <a:endParaRPr lang="en-GB" sz="1400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81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A9F4C-AA29-D9AB-24F9-2AEABEDF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/>
              <a:t>SPI 2024 | </a:t>
            </a:r>
            <a:r>
              <a:rPr lang="fr-FR" sz="2800" b="0" dirty="0"/>
              <a:t>R</a:t>
            </a:r>
            <a:r>
              <a:rPr lang="fr-FR" sz="2800" b="0" noProof="0" dirty="0" err="1"/>
              <a:t>esults</a:t>
            </a:r>
            <a:r>
              <a:rPr lang="fr-FR" sz="2800" b="0" noProof="0" dirty="0"/>
              <a:t> on </a:t>
            </a:r>
            <a:r>
              <a:rPr lang="fr-FR" sz="2800" b="0" noProof="0" dirty="0" err="1"/>
              <a:t>grievances</a:t>
            </a:r>
            <a:r>
              <a:rPr lang="fr-FR" sz="2800" b="0" noProof="0" dirty="0"/>
              <a:t> management</a:t>
            </a:r>
            <a:endParaRPr lang="fr-FR" sz="28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D70B1B-978A-DB04-55C0-5A2B4317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1FD8E0-736F-7931-AF07-9788DAB9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07A-B25B-4B3D-AE98-F7E5DDBE5F46}" type="slidenum">
              <a:rPr lang="en-PH" smtClean="0"/>
              <a:pPr/>
              <a:t>10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DA8EDD3-E5CE-A698-A9A9-AD1E6CCBF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935083"/>
              </p:ext>
            </p:extLst>
          </p:nvPr>
        </p:nvGraphicFramePr>
        <p:xfrm>
          <a:off x="408099" y="964482"/>
          <a:ext cx="2947575" cy="18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9DA8EDD3-E5CE-A698-A9A9-AD1E6CCBF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818931"/>
              </p:ext>
            </p:extLst>
          </p:nvPr>
        </p:nvGraphicFramePr>
        <p:xfrm>
          <a:off x="3428633" y="2905550"/>
          <a:ext cx="2964391" cy="18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9DA8EDD3-E5CE-A698-A9A9-AD1E6CCBF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977532"/>
              </p:ext>
            </p:extLst>
          </p:nvPr>
        </p:nvGraphicFramePr>
        <p:xfrm>
          <a:off x="3428633" y="959733"/>
          <a:ext cx="2964391" cy="18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9DA8EDD3-E5CE-A698-A9A9-AD1E6CCBF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890022"/>
              </p:ext>
            </p:extLst>
          </p:nvPr>
        </p:nvGraphicFramePr>
        <p:xfrm>
          <a:off x="391283" y="2903540"/>
          <a:ext cx="2964391" cy="188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2A41FF1-908D-09CB-2D07-A20EFF381CF6}"/>
              </a:ext>
            </a:extLst>
          </p:cNvPr>
          <p:cNvSpPr/>
          <p:nvPr/>
        </p:nvSpPr>
        <p:spPr>
          <a:xfrm>
            <a:off x="434960" y="2971238"/>
            <a:ext cx="953893" cy="2595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Derivatives</a:t>
            </a:r>
            <a:endParaRPr lang="fr-FR" sz="10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70B921-3052-163E-C842-57D151AB5255}"/>
              </a:ext>
            </a:extLst>
          </p:cNvPr>
          <p:cNvSpPr/>
          <p:nvPr/>
        </p:nvSpPr>
        <p:spPr>
          <a:xfrm>
            <a:off x="3459218" y="1005430"/>
            <a:ext cx="996403" cy="3505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Oil</a:t>
            </a:r>
            <a:r>
              <a:rPr lang="fr-FR" sz="1050" dirty="0"/>
              <a:t> &amp; </a:t>
            </a:r>
            <a:r>
              <a:rPr lang="fr-FR" sz="1050" dirty="0" err="1"/>
              <a:t>Derivatives</a:t>
            </a:r>
            <a:endParaRPr lang="fr-FR" sz="10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0FE405-08F0-7B7F-3039-4567D2E42E9E}"/>
              </a:ext>
            </a:extLst>
          </p:cNvPr>
          <p:cNvSpPr/>
          <p:nvPr/>
        </p:nvSpPr>
        <p:spPr>
          <a:xfrm>
            <a:off x="440150" y="1005430"/>
            <a:ext cx="948703" cy="256972"/>
          </a:xfrm>
          <a:prstGeom prst="rect">
            <a:avLst/>
          </a:prstGeom>
          <a:solidFill>
            <a:srgbClr val="FDC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Integrated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4FBB4-658F-DC1B-C50F-393CD57623FE}"/>
              </a:ext>
            </a:extLst>
          </p:cNvPr>
          <p:cNvSpPr/>
          <p:nvPr/>
        </p:nvSpPr>
        <p:spPr>
          <a:xfrm>
            <a:off x="3492128" y="2948238"/>
            <a:ext cx="963493" cy="256972"/>
          </a:xfrm>
          <a:prstGeom prst="rect">
            <a:avLst/>
          </a:prstGeom>
          <a:solidFill>
            <a:srgbClr val="FBD9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Distributors</a:t>
            </a:r>
            <a:endParaRPr lang="fr-FR" sz="105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CA95656-526D-B61B-C58B-32F8F90F7438}"/>
              </a:ext>
            </a:extLst>
          </p:cNvPr>
          <p:cNvSpPr txBox="1"/>
          <p:nvPr/>
        </p:nvSpPr>
        <p:spPr>
          <a:xfrm>
            <a:off x="6456519" y="1678571"/>
            <a:ext cx="2618470" cy="2400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marR="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3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 </a:t>
            </a:r>
            <a:r>
              <a:rPr lang="fr-FR" sz="1000" dirty="0" err="1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disparity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dirty="0" err="1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dirty="0" err="1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fr-FR" sz="1000" dirty="0" err="1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maturity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grievances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position in the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endParaRPr lang="fr-FR" sz="1000" b="1" dirty="0">
              <a:solidFill>
                <a:srgbClr val="3680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>
              <a:buFont typeface="Arial" panose="020B0604020202020204" pitchFamily="34" charset="0"/>
              <a:buChar char="•"/>
            </a:pPr>
            <a:endParaRPr lang="fr-FR" sz="1000" b="1" dirty="0">
              <a:solidFill>
                <a:srgbClr val="3680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3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ntegrated </a:t>
            </a:r>
            <a:r>
              <a:rPr lang="fr-FR" sz="1000" dirty="0" err="1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fr-FR" sz="1000" dirty="0" err="1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positioned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dirty="0" err="1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are the </a:t>
            </a:r>
            <a:r>
              <a:rPr lang="fr-FR" sz="1000" dirty="0" err="1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sz="1000" dirty="0">
                <a:solidFill>
                  <a:srgbClr val="23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mature. </a:t>
            </a:r>
          </a:p>
          <a:p>
            <a:pPr marL="171450" marR="0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23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>
              <a:buFont typeface="Arial" panose="020B0604020202020204" pitchFamily="34" charset="0"/>
              <a:buChar char="•"/>
            </a:pP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 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positive for the 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as a 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of </a:t>
            </a:r>
            <a:r>
              <a:rPr lang="fr-FR" sz="1000" b="1" dirty="0">
                <a:solidFill>
                  <a:srgbClr val="368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              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000" b="1" dirty="0" err="1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r>
              <a:rPr lang="fr-FR" sz="1000" b="1" dirty="0">
                <a:solidFill>
                  <a:srgbClr val="3680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171450" marR="0" indent="-171450">
              <a:buFont typeface="Arial" panose="020B0604020202020204" pitchFamily="34" charset="0"/>
              <a:buChar char="•"/>
            </a:pPr>
            <a:endParaRPr lang="fr-FR" sz="1000" b="1" dirty="0">
              <a:solidFill>
                <a:srgbClr val="368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engagement of 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key to 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cascading</a:t>
            </a:r>
            <a:r>
              <a:rPr lang="fr-FR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fr-FR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F483C-257C-82BB-803C-D550C455DD28}"/>
              </a:ext>
            </a:extLst>
          </p:cNvPr>
          <p:cNvSpPr/>
          <p:nvPr/>
        </p:nvSpPr>
        <p:spPr>
          <a:xfrm>
            <a:off x="505040" y="1742673"/>
            <a:ext cx="778476" cy="256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chemeClr val="accent6"/>
                </a:solidFill>
              </a:rPr>
              <a:t>Remediation</a:t>
            </a:r>
            <a:endParaRPr lang="fr-FR" sz="800" dirty="0">
              <a:solidFill>
                <a:schemeClr val="accent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E46D9-2BF4-4FD8-BB9A-138F3DBD5FB0}"/>
              </a:ext>
            </a:extLst>
          </p:cNvPr>
          <p:cNvSpPr/>
          <p:nvPr/>
        </p:nvSpPr>
        <p:spPr>
          <a:xfrm>
            <a:off x="3543014" y="3626618"/>
            <a:ext cx="778476" cy="256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chemeClr val="accent6"/>
                </a:solidFill>
              </a:rPr>
              <a:t>Remediation</a:t>
            </a:r>
            <a:endParaRPr lang="fr-FR" sz="800" dirty="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1BA95D-E83A-1251-A416-2F33B7635C20}"/>
              </a:ext>
            </a:extLst>
          </p:cNvPr>
          <p:cNvSpPr/>
          <p:nvPr/>
        </p:nvSpPr>
        <p:spPr>
          <a:xfrm>
            <a:off x="514279" y="3629192"/>
            <a:ext cx="778476" cy="256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chemeClr val="accent6"/>
                </a:solidFill>
              </a:rPr>
              <a:t>Remediation</a:t>
            </a:r>
            <a:endParaRPr lang="fr-FR" sz="800" dirty="0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E7C3F0-090F-2D55-AB37-AB314E016839}"/>
              </a:ext>
            </a:extLst>
          </p:cNvPr>
          <p:cNvSpPr/>
          <p:nvPr/>
        </p:nvSpPr>
        <p:spPr>
          <a:xfrm>
            <a:off x="3551403" y="1748825"/>
            <a:ext cx="778476" cy="256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chemeClr val="accent6"/>
                </a:solidFill>
              </a:rPr>
              <a:t>Remediation</a:t>
            </a:r>
            <a:endParaRPr lang="fr-FR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DE50B-9145-1322-9023-145AD42A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02E1E9-7510-7EFB-5794-24FEF5C00D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09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54A2-721C-5121-FCA7-FA1D2976EA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307" y="137909"/>
            <a:ext cx="8495068" cy="756053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cs typeface="Arial"/>
              </a:rPr>
              <a:t>Action for Sustainable Derivatives</a:t>
            </a:r>
          </a:p>
          <a:p>
            <a:pPr lvl="0"/>
            <a:r>
              <a:rPr lang="en-US" sz="2200" b="0" dirty="0">
                <a:cs typeface="Arial"/>
              </a:rPr>
              <a:t>Scaling-Up Efforts Through Collaboration</a:t>
            </a:r>
            <a:endParaRPr lang="en-PH" sz="2200" b="0" dirty="0">
              <a:cs typeface="Arial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3068927-367E-69A3-8B32-2436724C30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086609" y="4799758"/>
            <a:ext cx="73803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fr-FR"/>
            </a:defPPr>
            <a:lvl1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900" b="0" i="0" u="none" strike="noStrike" kern="1200" cap="none" spc="0" baseline="0">
                <a:solidFill>
                  <a:srgbClr val="232529"/>
                </a:solidFill>
                <a:uFillTx/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66EB7CC6-253C-5943-B1B6-79694A748AB4}" type="slidenum">
              <a:rPr lang="fr-FR" smtClean="0"/>
              <a:pPr lvl="0"/>
              <a:t>2</a:t>
            </a:fld>
            <a:r>
              <a:rPr lang="fr-FR"/>
              <a:t>   |</a:t>
            </a:r>
            <a:endParaRPr lang="en-PH"/>
          </a:p>
        </p:txBody>
      </p:sp>
      <p:sp>
        <p:nvSpPr>
          <p:cNvPr id="4" name="Rectangle : coins arrondis 5">
            <a:extLst>
              <a:ext uri="{FF2B5EF4-FFF2-40B4-BE49-F238E27FC236}">
                <a16:creationId xmlns:a16="http://schemas.microsoft.com/office/drawing/2014/main" id="{9BE12EE0-DA7A-DFC7-80C7-7EF14FACCC84}"/>
              </a:ext>
            </a:extLst>
          </p:cNvPr>
          <p:cNvSpPr/>
          <p:nvPr/>
        </p:nvSpPr>
        <p:spPr>
          <a:xfrm>
            <a:off x="273177" y="2041983"/>
            <a:ext cx="2862428" cy="12996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D948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A collaborative organization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32529"/>
                </a:solidFill>
                <a:uFillTx/>
                <a:latin typeface="Arial"/>
              </a:rPr>
              <a:t>facilitating the production and sharing of information, data, and solutions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to accelerate transformation of the overall sector</a:t>
            </a:r>
          </a:p>
        </p:txBody>
      </p:sp>
      <p:pic>
        <p:nvPicPr>
          <p:cNvPr id="5" name="Image 15" descr="Une image contenant jeu, fleur&#10;&#10;Description générée automatiquement">
            <a:extLst>
              <a:ext uri="{FF2B5EF4-FFF2-40B4-BE49-F238E27FC236}">
                <a16:creationId xmlns:a16="http://schemas.microsoft.com/office/drawing/2014/main" id="{56A2F746-5E07-4131-D3DC-070244B7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51" t="36547" r="16030" b="36457"/>
          <a:stretch>
            <a:fillRect/>
          </a:stretch>
        </p:blipFill>
        <p:spPr>
          <a:xfrm>
            <a:off x="373623" y="740407"/>
            <a:ext cx="3848078" cy="14857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 : coins arrondis 37">
            <a:extLst>
              <a:ext uri="{FF2B5EF4-FFF2-40B4-BE49-F238E27FC236}">
                <a16:creationId xmlns:a16="http://schemas.microsoft.com/office/drawing/2014/main" id="{D85D828B-4FE1-7833-F59B-99E6C4B5A21B}"/>
              </a:ext>
            </a:extLst>
          </p:cNvPr>
          <p:cNvSpPr/>
          <p:nvPr/>
        </p:nvSpPr>
        <p:spPr>
          <a:xfrm>
            <a:off x="273177" y="3439744"/>
            <a:ext cx="2862437" cy="148698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D948A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32529"/>
                </a:solidFill>
                <a:uFillTx/>
                <a:latin typeface="Arial"/>
              </a:rPr>
              <a:t>A shared objective &amp; ambition: </a:t>
            </a:r>
            <a:r>
              <a:rPr lang="en-US" sz="1200" b="0" i="0" u="none" strike="noStrike" kern="1200" cap="none" spc="0" baseline="0">
                <a:solidFill>
                  <a:srgbClr val="232529"/>
                </a:solidFill>
                <a:uFillTx/>
                <a:latin typeface="Arial"/>
              </a:rPr>
              <a:t>A palm derivatives supply chain that </a:t>
            </a:r>
          </a:p>
          <a:p>
            <a:pPr marL="574672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7BE58"/>
                </a:solidFill>
                <a:uFillTx/>
                <a:latin typeface="Arial"/>
              </a:rPr>
              <a:t>Is free from deforestation</a:t>
            </a:r>
          </a:p>
          <a:p>
            <a:pPr marL="574672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Respects human rights</a:t>
            </a:r>
          </a:p>
          <a:p>
            <a:pPr marL="574672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1D948A"/>
                </a:solidFill>
                <a:uFillTx/>
                <a:latin typeface="Arial"/>
              </a:rPr>
              <a:t>Supports local livelihoods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D040BB1-30BF-2D2F-CA04-F5200739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633" y="1293930"/>
            <a:ext cx="1485900" cy="4534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59FB70D-89EC-90D7-900A-59621B194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391" y="1232062"/>
            <a:ext cx="1238253" cy="5048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1BF8021D-FBF6-F95E-1CE0-4111D6E96AF7}"/>
              </a:ext>
            </a:extLst>
          </p:cNvPr>
          <p:cNvSpPr/>
          <p:nvPr/>
        </p:nvSpPr>
        <p:spPr>
          <a:xfrm>
            <a:off x="4416734" y="1083371"/>
            <a:ext cx="4155646" cy="8027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C1E5E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" name="Graphic 12" descr="Forest scene">
            <a:extLst>
              <a:ext uri="{FF2B5EF4-FFF2-40B4-BE49-F238E27FC236}">
                <a16:creationId xmlns:a16="http://schemas.microsoft.com/office/drawing/2014/main" id="{C7B4A7DB-B902-204D-8723-F397BEA0EE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454" y="3911318"/>
            <a:ext cx="340513" cy="3405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phic 17" descr="Weights Uneven">
            <a:extLst>
              <a:ext uri="{FF2B5EF4-FFF2-40B4-BE49-F238E27FC236}">
                <a16:creationId xmlns:a16="http://schemas.microsoft.com/office/drawing/2014/main" id="{1B3E02F5-1365-09ED-BE2C-66FE2E9C6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425" y="4258260"/>
            <a:ext cx="324694" cy="3246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c 18" descr="Farmer">
            <a:extLst>
              <a:ext uri="{FF2B5EF4-FFF2-40B4-BE49-F238E27FC236}">
                <a16:creationId xmlns:a16="http://schemas.microsoft.com/office/drawing/2014/main" id="{013FBB13-C430-6783-83FF-90541FE69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964" y="4581509"/>
            <a:ext cx="324694" cy="3246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9DDA304-3794-BC58-A3CE-FD59E9FBB6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9413" y="2226151"/>
            <a:ext cx="5194793" cy="2408697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DFB04FE6-D7B9-EE9D-990B-6F6F0B5B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240" y="4796759"/>
            <a:ext cx="3332519" cy="2738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Action for Sustainable Derivatives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9577B-2B5F-6F90-0CE6-1CC1F713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79" y="111497"/>
            <a:ext cx="8737079" cy="756049"/>
          </a:xfrm>
        </p:spPr>
        <p:txBody>
          <a:bodyPr lIns="90000" rIns="0">
            <a:noAutofit/>
          </a:bodyPr>
          <a:lstStyle/>
          <a:p>
            <a:r>
              <a:rPr lang="fr-FR" sz="2800" dirty="0" err="1"/>
              <a:t>Suppliers</a:t>
            </a:r>
            <a:r>
              <a:rPr lang="fr-FR" sz="2800" dirty="0"/>
              <a:t> engagement</a:t>
            </a:r>
            <a:br>
              <a:rPr lang="en-US" sz="2400" dirty="0"/>
            </a:br>
            <a:r>
              <a:rPr lang="en-US" sz="2200" b="0" dirty="0"/>
              <a:t>A </a:t>
            </a:r>
            <a:r>
              <a:rPr lang="en-US" sz="2200" b="0" noProof="0" dirty="0"/>
              <a:t>key step for sector transformation</a:t>
            </a:r>
            <a:endParaRPr lang="fr-FR" sz="2200" b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BC7D63-6AD8-C5D6-F4A1-09D37188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Action for Sustainable Derivatives 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87037E-3565-1555-4432-A0BE417B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07A-B25B-4B3D-AE98-F7E5DDBE5F46}" type="slidenum">
              <a:rPr lang="en-PH" smtClean="0"/>
              <a:pPr/>
              <a:t>3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4CAC6-81BB-5079-B58B-8F50534BC03D}"/>
              </a:ext>
            </a:extLst>
          </p:cNvPr>
          <p:cNvSpPr/>
          <p:nvPr/>
        </p:nvSpPr>
        <p:spPr>
          <a:xfrm>
            <a:off x="373750" y="994507"/>
            <a:ext cx="192012" cy="726982"/>
          </a:xfrm>
          <a:prstGeom prst="rect">
            <a:avLst/>
          </a:prstGeom>
          <a:solidFill>
            <a:srgbClr val="EAF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Shape 3710">
            <a:extLst>
              <a:ext uri="{FF2B5EF4-FFF2-40B4-BE49-F238E27FC236}">
                <a16:creationId xmlns:a16="http://schemas.microsoft.com/office/drawing/2014/main" id="{DE809CD0-4683-B9D3-D6FA-F676A0FFC497}"/>
              </a:ext>
            </a:extLst>
          </p:cNvPr>
          <p:cNvSpPr/>
          <p:nvPr/>
        </p:nvSpPr>
        <p:spPr>
          <a:xfrm>
            <a:off x="563125" y="1378501"/>
            <a:ext cx="3602816" cy="448076"/>
          </a:xfrm>
          <a:prstGeom prst="rect">
            <a:avLst/>
          </a:prstGeom>
          <a:noFill/>
          <a:ln>
            <a:noFill/>
          </a:ln>
        </p:spPr>
        <p:txBody>
          <a:bodyPr lIns="91425" tIns="45701" rIns="91425" bIns="45701" numCol="1" anchor="t" anchorCtr="0">
            <a:noAutofit/>
          </a:bodyPr>
          <a:lstStyle/>
          <a:p>
            <a:pPr algn="just" defTabSz="609585">
              <a:buClr>
                <a:srgbClr val="232529">
                  <a:lumMod val="90000"/>
                  <a:lumOff val="10000"/>
                </a:srgbClr>
              </a:buClr>
              <a:buSzPct val="100000"/>
            </a:pPr>
            <a:r>
              <a:rPr lang="en-GB" sz="2133" b="1" dirty="0">
                <a:solidFill>
                  <a:srgbClr val="23252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 defTabSz="609585">
              <a:buClr>
                <a:srgbClr val="232529">
                  <a:lumMod val="90000"/>
                  <a:lumOff val="10000"/>
                </a:srgbClr>
              </a:buClr>
              <a:buSzPct val="100000"/>
            </a:pPr>
            <a:endParaRPr lang="en-GB" sz="1400" dirty="0">
              <a:solidFill>
                <a:srgbClr val="232529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C7853D-860B-02F0-4BFA-F745DAF97B31}"/>
              </a:ext>
            </a:extLst>
          </p:cNvPr>
          <p:cNvSpPr txBox="1"/>
          <p:nvPr/>
        </p:nvSpPr>
        <p:spPr>
          <a:xfrm>
            <a:off x="370292" y="1038409"/>
            <a:ext cx="8399958" cy="6309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 defTabSz="609585"/>
            <a:r>
              <a:rPr lang="en-GB" sz="1050" b="1" dirty="0">
                <a:solidFill>
                  <a:srgbClr val="23252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Engagement </a:t>
            </a:r>
            <a:r>
              <a:rPr lang="en-GB" sz="1050" dirty="0">
                <a:solidFill>
                  <a:srgbClr val="232529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consists of all the “</a:t>
            </a:r>
            <a:r>
              <a:rPr lang="en-GB" sz="1050" i="1" dirty="0">
                <a:solidFill>
                  <a:srgbClr val="232529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activities, investments, processes, procedures and methodologies that a buyer intends to implement to ensure that its suppliers comply with the buyer’s social and environmental commitments and obligations</a:t>
            </a:r>
            <a:r>
              <a:rPr lang="en-GB" sz="1050" dirty="0">
                <a:solidFill>
                  <a:srgbClr val="232529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”, According to the </a:t>
            </a:r>
            <a:r>
              <a:rPr lang="en-GB" sz="1050" dirty="0">
                <a:solidFill>
                  <a:srgbClr val="232529">
                    <a:lumMod val="90000"/>
                    <a:lumOff val="10000"/>
                  </a:srgb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AFI.</a:t>
            </a:r>
            <a:endParaRPr lang="en-GB" sz="1050" dirty="0">
              <a:solidFill>
                <a:srgbClr val="232529"/>
              </a:solidFill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31DB9F3-40A1-870B-4051-3ACCB1DB2DE8}"/>
              </a:ext>
            </a:extLst>
          </p:cNvPr>
          <p:cNvSpPr txBox="1"/>
          <p:nvPr/>
        </p:nvSpPr>
        <p:spPr>
          <a:xfrm>
            <a:off x="197412" y="2322069"/>
            <a:ext cx="2523600" cy="169598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lIns="72000" rIns="72000" anchor="ctr">
            <a:noAutofit/>
          </a:bodyPr>
          <a:lstStyle/>
          <a:p>
            <a:pPr marL="152385" algn="ctr" defTabSz="609585"/>
            <a:endParaRPr lang="en-GB" sz="1050" b="1" dirty="0">
              <a:solidFill>
                <a:srgbClr val="232529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1FA8C-85B6-7DEA-E165-4DFAB695A762}"/>
              </a:ext>
            </a:extLst>
          </p:cNvPr>
          <p:cNvSpPr txBox="1"/>
          <p:nvPr/>
        </p:nvSpPr>
        <p:spPr>
          <a:xfrm>
            <a:off x="2916238" y="2322069"/>
            <a:ext cx="3327548" cy="24716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72000" rIns="72000" anchor="ctr">
            <a:noAutofit/>
          </a:bodyPr>
          <a:lstStyle/>
          <a:p>
            <a:pPr marL="152385" algn="ctr" defTabSz="609585"/>
            <a:endParaRPr lang="en-GB" sz="1050" dirty="0">
              <a:solidFill>
                <a:srgbClr val="232529"/>
              </a:solidFill>
              <a:latin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985EC1-5339-3EC6-ABC6-AB62914AD9CE}"/>
              </a:ext>
            </a:extLst>
          </p:cNvPr>
          <p:cNvSpPr txBox="1"/>
          <p:nvPr/>
        </p:nvSpPr>
        <p:spPr>
          <a:xfrm>
            <a:off x="6432857" y="2313167"/>
            <a:ext cx="2520000" cy="23325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lIns="72000" rIns="72000" anchor="ctr">
            <a:noAutofit/>
          </a:bodyPr>
          <a:lstStyle/>
          <a:p>
            <a:pPr marL="152385" algn="ctr" defTabSz="609585"/>
            <a:endParaRPr lang="en-GB" sz="1050" dirty="0">
              <a:solidFill>
                <a:srgbClr val="232529"/>
              </a:solidFill>
              <a:latin typeface="Arial"/>
            </a:endParaRPr>
          </a:p>
          <a:p>
            <a:pPr marL="152385" algn="ctr" defTabSz="609585"/>
            <a:endParaRPr lang="en-GB" sz="1050" dirty="0">
              <a:solidFill>
                <a:srgbClr val="232529"/>
              </a:solidFill>
              <a:latin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947329-A281-F644-E00D-74E5AF1C04A5}"/>
              </a:ext>
            </a:extLst>
          </p:cNvPr>
          <p:cNvSpPr txBox="1"/>
          <p:nvPr/>
        </p:nvSpPr>
        <p:spPr>
          <a:xfrm>
            <a:off x="3309907" y="2561159"/>
            <a:ext cx="2527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85" algn="ctr" defTabSz="609585"/>
            <a:r>
              <a:rPr lang="en-GB" sz="1400" b="1" dirty="0">
                <a:solidFill>
                  <a:srgbClr val="232529"/>
                </a:solidFill>
                <a:latin typeface="Arial"/>
              </a:rPr>
              <a:t>Use assessment results</a:t>
            </a:r>
            <a:endParaRPr lang="en-GB" sz="1400" dirty="0">
              <a:solidFill>
                <a:srgbClr val="232529"/>
              </a:solidFill>
              <a:latin typeface="Arial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85B689-E9C1-1F48-D26B-94B99AD058FE}"/>
              </a:ext>
            </a:extLst>
          </p:cNvPr>
          <p:cNvSpPr txBox="1"/>
          <p:nvPr/>
        </p:nvSpPr>
        <p:spPr>
          <a:xfrm>
            <a:off x="396113" y="2561159"/>
            <a:ext cx="2126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85" algn="ctr" defTabSz="609585"/>
            <a:r>
              <a:rPr lang="en-GB" sz="1400" b="1" dirty="0">
                <a:latin typeface="Arial"/>
              </a:rPr>
              <a:t>Assess suppliers</a:t>
            </a:r>
            <a:endParaRPr lang="en-GB" sz="1400" dirty="0">
              <a:latin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101DAA4-8134-8811-3EC3-8D6E25D8B999}"/>
              </a:ext>
            </a:extLst>
          </p:cNvPr>
          <p:cNvSpPr txBox="1"/>
          <p:nvPr/>
        </p:nvSpPr>
        <p:spPr>
          <a:xfrm>
            <a:off x="6432858" y="2453437"/>
            <a:ext cx="2487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85" algn="ctr" defTabSz="609585"/>
            <a:r>
              <a:rPr lang="en-GB" sz="1400" b="1" dirty="0">
                <a:solidFill>
                  <a:srgbClr val="232529"/>
                </a:solidFill>
                <a:latin typeface="Arial"/>
              </a:rPr>
              <a:t>Get involved in collaborative initiatives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C3AE681-5211-3E74-8907-C9C083966D9F}"/>
              </a:ext>
            </a:extLst>
          </p:cNvPr>
          <p:cNvGrpSpPr/>
          <p:nvPr/>
        </p:nvGrpSpPr>
        <p:grpSpPr>
          <a:xfrm>
            <a:off x="1270566" y="2057315"/>
            <a:ext cx="377291" cy="355819"/>
            <a:chOff x="2015053" y="3201355"/>
            <a:chExt cx="455289" cy="455289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8527A2D-0560-1048-51B8-004B32A86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5053" y="3201355"/>
              <a:ext cx="455289" cy="4552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8" name="Graphique 17" descr="Loupe avec un remplissage uni">
              <a:extLst>
                <a:ext uri="{FF2B5EF4-FFF2-40B4-BE49-F238E27FC236}">
                  <a16:creationId xmlns:a16="http://schemas.microsoft.com/office/drawing/2014/main" id="{392FAE18-600A-D0D7-8160-6DC8B0FDE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58032" y="3244333"/>
              <a:ext cx="369332" cy="369332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C1CC8CB-E9ED-23BA-7FFA-F74592F643D3}"/>
              </a:ext>
            </a:extLst>
          </p:cNvPr>
          <p:cNvGrpSpPr/>
          <p:nvPr/>
        </p:nvGrpSpPr>
        <p:grpSpPr>
          <a:xfrm>
            <a:off x="4383355" y="2056353"/>
            <a:ext cx="377291" cy="377845"/>
            <a:chOff x="6475815" y="3144848"/>
            <a:chExt cx="455289" cy="455289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10FC552-6EF8-E0BD-7DFD-CBD5766FE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5815" y="3144848"/>
              <a:ext cx="455289" cy="4552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1" name="Graphique 20" descr="Poignée de main avec un remplissage uni">
              <a:extLst>
                <a:ext uri="{FF2B5EF4-FFF2-40B4-BE49-F238E27FC236}">
                  <a16:creationId xmlns:a16="http://schemas.microsoft.com/office/drawing/2014/main" id="{9575F960-1BA2-CC36-BA7C-2B8D379FA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75815" y="3144848"/>
              <a:ext cx="455289" cy="455289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4BFEF08-5AF5-283E-177C-802DEE714B38}"/>
              </a:ext>
            </a:extLst>
          </p:cNvPr>
          <p:cNvGrpSpPr/>
          <p:nvPr/>
        </p:nvGrpSpPr>
        <p:grpSpPr>
          <a:xfrm>
            <a:off x="7456754" y="2052057"/>
            <a:ext cx="377291" cy="366338"/>
            <a:chOff x="7878004" y="3958632"/>
            <a:chExt cx="455289" cy="455289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3AD4BE8-770D-B608-5F7B-170A874B6E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8004" y="3958632"/>
              <a:ext cx="455289" cy="4552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4" name="Graphique 23" descr="Réunion avec un remplissage uni">
              <a:extLst>
                <a:ext uri="{FF2B5EF4-FFF2-40B4-BE49-F238E27FC236}">
                  <a16:creationId xmlns:a16="http://schemas.microsoft.com/office/drawing/2014/main" id="{46B5D856-7B14-ED44-BEFA-D4BBCB56A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03446" y="3984074"/>
              <a:ext cx="404403" cy="404403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1DE06AE-E6BD-0D0C-59F1-0BD45805338F}"/>
              </a:ext>
            </a:extLst>
          </p:cNvPr>
          <p:cNvSpPr>
            <a:spLocks noChangeAspect="1"/>
          </p:cNvSpPr>
          <p:nvPr/>
        </p:nvSpPr>
        <p:spPr>
          <a:xfrm>
            <a:off x="1461330" y="1726142"/>
            <a:ext cx="6184069" cy="2266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r>
              <a:rPr lang="en-GB" sz="1100" b="1" dirty="0">
                <a:solidFill>
                  <a:prstClr val="white"/>
                </a:solidFill>
                <a:latin typeface="Arial"/>
              </a:rPr>
              <a:t>GOOD PRACTICES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C1B497F-5582-0F91-47E3-64610B44FD76}"/>
              </a:ext>
            </a:extLst>
          </p:cNvPr>
          <p:cNvSpPr txBox="1"/>
          <p:nvPr/>
        </p:nvSpPr>
        <p:spPr>
          <a:xfrm>
            <a:off x="4045012" y="3251952"/>
            <a:ext cx="1080000" cy="9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152385" defTabSz="609585"/>
            <a:endParaRPr lang="fr-FR" sz="1050" dirty="0">
              <a:latin typeface="Arial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3941788-7AE9-EC48-6C06-80D4581C29B5}"/>
              </a:ext>
            </a:extLst>
          </p:cNvPr>
          <p:cNvSpPr txBox="1"/>
          <p:nvPr/>
        </p:nvSpPr>
        <p:spPr>
          <a:xfrm>
            <a:off x="6429924" y="3035117"/>
            <a:ext cx="24876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85" algn="ctr" defTabSz="609585"/>
            <a:r>
              <a:rPr lang="en-GB" sz="1000" dirty="0">
                <a:solidFill>
                  <a:srgbClr val="232529"/>
                </a:solidFill>
                <a:latin typeface="Arial"/>
              </a:rPr>
              <a:t>As complex issues can hardly be addressed by engaging only your suppliers</a:t>
            </a:r>
          </a:p>
          <a:p>
            <a:pPr marL="152385" algn="ctr" defTabSz="609585"/>
            <a:endParaRPr lang="en-GB" sz="1000" dirty="0">
              <a:solidFill>
                <a:srgbClr val="232529"/>
              </a:solidFill>
              <a:latin typeface="Arial"/>
            </a:endParaRPr>
          </a:p>
          <a:p>
            <a:pPr marL="152385" algn="ctr" defTabSz="609585"/>
            <a:r>
              <a:rPr lang="en-GB" sz="1000" dirty="0">
                <a:solidFill>
                  <a:srgbClr val="232529"/>
                </a:solidFill>
                <a:latin typeface="Arial"/>
              </a:rPr>
              <a:t>To go beyond your supply chain</a:t>
            </a:r>
          </a:p>
          <a:p>
            <a:pPr marL="152385" algn="ctr" defTabSz="609585"/>
            <a:endParaRPr lang="en-GB" sz="1000" dirty="0">
              <a:solidFill>
                <a:srgbClr val="232529"/>
              </a:solidFill>
              <a:latin typeface="Arial"/>
            </a:endParaRPr>
          </a:p>
          <a:p>
            <a:pPr marL="152385" algn="ctr" defTabSz="609585"/>
            <a:r>
              <a:rPr lang="en-GB" sz="1000" i="1" dirty="0">
                <a:solidFill>
                  <a:srgbClr val="232529">
                    <a:lumMod val="90000"/>
                    <a:lumOff val="10000"/>
                  </a:srgbClr>
                </a:solidFill>
                <a:latin typeface="Arial"/>
              </a:rPr>
              <a:t>For example, jurisdictional approaches, sectoral or broader multi-stakeholder initiatives</a:t>
            </a:r>
            <a:endParaRPr lang="fr-FR" sz="1000" dirty="0"/>
          </a:p>
        </p:txBody>
      </p:sp>
      <p:sp>
        <p:nvSpPr>
          <p:cNvPr id="32" name="Flèche vers la droite 31">
            <a:extLst>
              <a:ext uri="{FF2B5EF4-FFF2-40B4-BE49-F238E27FC236}">
                <a16:creationId xmlns:a16="http://schemas.microsoft.com/office/drawing/2014/main" id="{183D19EC-02C6-C1A1-7E32-CC35CA3DC10D}"/>
              </a:ext>
            </a:extLst>
          </p:cNvPr>
          <p:cNvSpPr/>
          <p:nvPr/>
        </p:nvSpPr>
        <p:spPr>
          <a:xfrm>
            <a:off x="2693844" y="2944363"/>
            <a:ext cx="1640347" cy="229421"/>
          </a:xfrm>
          <a:prstGeom prst="rightArrow">
            <a:avLst>
              <a:gd name="adj1" fmla="val 50000"/>
              <a:gd name="adj2" fmla="val 5811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32DA5B-C075-02D8-BA47-C1004B470632}"/>
              </a:ext>
            </a:extLst>
          </p:cNvPr>
          <p:cNvSpPr txBox="1"/>
          <p:nvPr/>
        </p:nvSpPr>
        <p:spPr>
          <a:xfrm>
            <a:off x="191143" y="3015938"/>
            <a:ext cx="2502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85" algn="ctr" defTabSz="609585"/>
            <a:r>
              <a:rPr lang="en-GB" sz="1050" dirty="0">
                <a:solidFill>
                  <a:srgbClr val="232529"/>
                </a:solidFill>
              </a:rPr>
              <a:t>On their </a:t>
            </a:r>
            <a:r>
              <a:rPr lang="en-GB" sz="1050" b="1" dirty="0">
                <a:solidFill>
                  <a:srgbClr val="232529"/>
                </a:solidFill>
              </a:rPr>
              <a:t>policies</a:t>
            </a:r>
            <a:r>
              <a:rPr lang="en-GB" sz="1050" dirty="0">
                <a:solidFill>
                  <a:srgbClr val="232529"/>
                </a:solidFill>
              </a:rPr>
              <a:t> and commitments </a:t>
            </a:r>
          </a:p>
          <a:p>
            <a:pPr marL="152385" algn="ctr" defTabSz="609585"/>
            <a:r>
              <a:rPr lang="en-GB" sz="1050" dirty="0">
                <a:solidFill>
                  <a:srgbClr val="232529"/>
                </a:solidFill>
              </a:rPr>
              <a:t>but also on their </a:t>
            </a:r>
            <a:r>
              <a:rPr lang="en-GB" sz="1050" b="1" dirty="0">
                <a:solidFill>
                  <a:srgbClr val="232529"/>
                </a:solidFill>
              </a:rPr>
              <a:t>procedures, achievements</a:t>
            </a:r>
            <a:r>
              <a:rPr lang="en-GB" sz="1050" dirty="0">
                <a:solidFill>
                  <a:srgbClr val="232529"/>
                </a:solidFill>
              </a:rPr>
              <a:t> and </a:t>
            </a:r>
            <a:r>
              <a:rPr lang="en-GB" sz="1050" b="1" dirty="0">
                <a:solidFill>
                  <a:srgbClr val="232529"/>
                </a:solidFill>
              </a:rPr>
              <a:t>progress towards sustainability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3B1CC9E-03B7-77E7-7FFD-E921F937FD79}"/>
              </a:ext>
            </a:extLst>
          </p:cNvPr>
          <p:cNvSpPr txBox="1"/>
          <p:nvPr/>
        </p:nvSpPr>
        <p:spPr>
          <a:xfrm>
            <a:off x="4326870" y="2902379"/>
            <a:ext cx="18824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85" algn="ctr" defTabSz="609585"/>
            <a:r>
              <a:rPr lang="en-GB" sz="1050" dirty="0">
                <a:solidFill>
                  <a:srgbClr val="232529"/>
                </a:solidFill>
                <a:latin typeface="Arial"/>
              </a:rPr>
              <a:t>Identify</a:t>
            </a:r>
            <a:r>
              <a:rPr lang="en-GB" sz="1050" b="1" dirty="0">
                <a:solidFill>
                  <a:srgbClr val="232529"/>
                </a:solidFill>
                <a:latin typeface="Arial"/>
              </a:rPr>
              <a:t> gaps and areas for improvement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F7B4291-FE14-4179-85D0-6033E24DF909}"/>
              </a:ext>
            </a:extLst>
          </p:cNvPr>
          <p:cNvSpPr txBox="1"/>
          <p:nvPr/>
        </p:nvSpPr>
        <p:spPr>
          <a:xfrm>
            <a:off x="2920512" y="4530194"/>
            <a:ext cx="33275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85" algn="ctr" defTabSz="609585"/>
            <a:r>
              <a:rPr lang="en-GB" sz="1050" dirty="0">
                <a:solidFill>
                  <a:srgbClr val="232529"/>
                </a:solidFill>
                <a:latin typeface="Arial"/>
              </a:rPr>
              <a:t> </a:t>
            </a:r>
            <a:r>
              <a:rPr lang="en-US" sz="1050" b="1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purchasing decisions​</a:t>
            </a:r>
            <a:endParaRPr lang="en-GB" sz="1050" dirty="0">
              <a:solidFill>
                <a:srgbClr val="232529"/>
              </a:solidFill>
              <a:latin typeface="Arial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83D3945-423B-4E3F-4856-A909F574417F}"/>
              </a:ext>
            </a:extLst>
          </p:cNvPr>
          <p:cNvSpPr txBox="1"/>
          <p:nvPr/>
        </p:nvSpPr>
        <p:spPr>
          <a:xfrm>
            <a:off x="4625919" y="4089413"/>
            <a:ext cx="15750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85" algn="ctr" defTabSz="609585"/>
            <a:r>
              <a:rPr lang="en-GB" sz="1050" b="1" dirty="0">
                <a:solidFill>
                  <a:srgbClr val="232529"/>
                </a:solidFill>
                <a:latin typeface="Arial"/>
              </a:rPr>
              <a:t>Provide </a:t>
            </a:r>
          </a:p>
          <a:p>
            <a:pPr marL="152385" algn="ctr" defTabSz="609585"/>
            <a:r>
              <a:rPr lang="en-GB" sz="1050" b="1" dirty="0">
                <a:solidFill>
                  <a:srgbClr val="232529"/>
                </a:solidFill>
                <a:latin typeface="Arial"/>
              </a:rPr>
              <a:t>support </a:t>
            </a:r>
            <a:r>
              <a:rPr lang="en-GB" sz="1050" dirty="0">
                <a:solidFill>
                  <a:srgbClr val="232529"/>
                </a:solidFill>
                <a:latin typeface="Arial"/>
              </a:rPr>
              <a:t>to suppliers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E7E5E99-1135-A1AC-004C-3F37158920BB}"/>
              </a:ext>
            </a:extLst>
          </p:cNvPr>
          <p:cNvSpPr txBox="1"/>
          <p:nvPr/>
        </p:nvSpPr>
        <p:spPr>
          <a:xfrm>
            <a:off x="3854450" y="3504957"/>
            <a:ext cx="1332262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2385" algn="ctr" defTabSz="609585"/>
            <a:r>
              <a:rPr lang="fr-FR" sz="1050" b="1" dirty="0" err="1">
                <a:latin typeface="Arial"/>
              </a:rPr>
              <a:t>Suppliers</a:t>
            </a:r>
            <a:r>
              <a:rPr lang="fr-FR" sz="1050" b="1" dirty="0">
                <a:latin typeface="Arial"/>
              </a:rPr>
              <a:t> </a:t>
            </a:r>
            <a:r>
              <a:rPr lang="fr-FR" sz="1050" b="1" dirty="0" err="1">
                <a:latin typeface="Arial"/>
              </a:rPr>
              <a:t>implementation</a:t>
            </a:r>
            <a:r>
              <a:rPr lang="fr-FR" sz="1050" b="1" dirty="0">
                <a:latin typeface="Arial"/>
              </a:rPr>
              <a:t> plan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F9A631F-BC2E-5BF5-A3CD-B17527AAFC80}"/>
              </a:ext>
            </a:extLst>
          </p:cNvPr>
          <p:cNvSpPr txBox="1"/>
          <p:nvPr/>
        </p:nvSpPr>
        <p:spPr>
          <a:xfrm>
            <a:off x="2843597" y="3546853"/>
            <a:ext cx="11392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85" algn="ctr" defTabSz="609585"/>
            <a:r>
              <a:rPr lang="en-GB" sz="1050" dirty="0">
                <a:solidFill>
                  <a:srgbClr val="232529"/>
                </a:solidFill>
                <a:latin typeface="Arial"/>
              </a:rPr>
              <a:t>Review </a:t>
            </a:r>
            <a:r>
              <a:rPr lang="en-GB" sz="1050" b="1" dirty="0">
                <a:solidFill>
                  <a:srgbClr val="232529"/>
                </a:solidFill>
                <a:latin typeface="Arial"/>
              </a:rPr>
              <a:t>progress</a:t>
            </a:r>
          </a:p>
        </p:txBody>
      </p:sp>
      <p:sp>
        <p:nvSpPr>
          <p:cNvPr id="40" name="Flèche en arc 39">
            <a:extLst>
              <a:ext uri="{FF2B5EF4-FFF2-40B4-BE49-F238E27FC236}">
                <a16:creationId xmlns:a16="http://schemas.microsoft.com/office/drawing/2014/main" id="{CF6A3676-F265-2609-E390-6427523B540A}"/>
              </a:ext>
            </a:extLst>
          </p:cNvPr>
          <p:cNvSpPr/>
          <p:nvPr/>
        </p:nvSpPr>
        <p:spPr>
          <a:xfrm>
            <a:off x="3309907" y="2585258"/>
            <a:ext cx="2527572" cy="2060441"/>
          </a:xfrm>
          <a:prstGeom prst="circularArrow">
            <a:avLst>
              <a:gd name="adj1" fmla="val 6594"/>
              <a:gd name="adj2" fmla="val 539541"/>
              <a:gd name="adj3" fmla="val 531803"/>
              <a:gd name="adj4" fmla="val 20917086"/>
              <a:gd name="adj5" fmla="val 743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Arc plein 42">
            <a:extLst>
              <a:ext uri="{FF2B5EF4-FFF2-40B4-BE49-F238E27FC236}">
                <a16:creationId xmlns:a16="http://schemas.microsoft.com/office/drawing/2014/main" id="{714B09C0-F133-A1BE-6898-B114CFE31391}"/>
              </a:ext>
            </a:extLst>
          </p:cNvPr>
          <p:cNvSpPr/>
          <p:nvPr/>
        </p:nvSpPr>
        <p:spPr>
          <a:xfrm rot="17101920">
            <a:off x="3509245" y="3006512"/>
            <a:ext cx="914400" cy="914400"/>
          </a:xfrm>
          <a:prstGeom prst="blockArc">
            <a:avLst>
              <a:gd name="adj1" fmla="val 15143903"/>
              <a:gd name="adj2" fmla="val 20897643"/>
              <a:gd name="adj3" fmla="val 118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Virage 43">
            <a:extLst>
              <a:ext uri="{FF2B5EF4-FFF2-40B4-BE49-F238E27FC236}">
                <a16:creationId xmlns:a16="http://schemas.microsoft.com/office/drawing/2014/main" id="{D8DFFBCA-FBD8-A1C9-16AA-171BCB3ECE88}"/>
              </a:ext>
            </a:extLst>
          </p:cNvPr>
          <p:cNvSpPr/>
          <p:nvPr/>
        </p:nvSpPr>
        <p:spPr>
          <a:xfrm rot="16200000">
            <a:off x="3854382" y="3588372"/>
            <a:ext cx="459037" cy="12609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en arc 24">
            <a:extLst>
              <a:ext uri="{FF2B5EF4-FFF2-40B4-BE49-F238E27FC236}">
                <a16:creationId xmlns:a16="http://schemas.microsoft.com/office/drawing/2014/main" id="{E1E0AF6F-7945-1C41-EA7D-5D2C4EA216E4}"/>
              </a:ext>
            </a:extLst>
          </p:cNvPr>
          <p:cNvSpPr/>
          <p:nvPr/>
        </p:nvSpPr>
        <p:spPr>
          <a:xfrm rot="17106987" flipH="1">
            <a:off x="2688605" y="2486315"/>
            <a:ext cx="2477351" cy="2060441"/>
          </a:xfrm>
          <a:prstGeom prst="circularArrow">
            <a:avLst>
              <a:gd name="adj1" fmla="val 4986"/>
              <a:gd name="adj2" fmla="val 539541"/>
              <a:gd name="adj3" fmla="val 417653"/>
              <a:gd name="adj4" fmla="val 21009922"/>
              <a:gd name="adj5" fmla="val 50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 en arc 25">
            <a:extLst>
              <a:ext uri="{FF2B5EF4-FFF2-40B4-BE49-F238E27FC236}">
                <a16:creationId xmlns:a16="http://schemas.microsoft.com/office/drawing/2014/main" id="{8685704A-E16C-709F-320D-03F31589E6CC}"/>
              </a:ext>
            </a:extLst>
          </p:cNvPr>
          <p:cNvSpPr/>
          <p:nvPr/>
        </p:nvSpPr>
        <p:spPr>
          <a:xfrm rot="4547330">
            <a:off x="4913928" y="796357"/>
            <a:ext cx="2527572" cy="2060441"/>
          </a:xfrm>
          <a:prstGeom prst="circularArrow">
            <a:avLst>
              <a:gd name="adj1" fmla="val 6594"/>
              <a:gd name="adj2" fmla="val 539541"/>
              <a:gd name="adj3" fmla="val 531803"/>
              <a:gd name="adj4" fmla="val 20917086"/>
              <a:gd name="adj5" fmla="val 743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F854F-21B9-6627-815B-070F85CD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>
                <a:cs typeface="Arial"/>
              </a:rPr>
              <a:t>The </a:t>
            </a:r>
            <a:r>
              <a:rPr lang="fr-FR" sz="2800" err="1">
                <a:cs typeface="Arial"/>
              </a:rPr>
              <a:t>Sustainable</a:t>
            </a:r>
            <a:r>
              <a:rPr lang="fr-FR" sz="2800">
                <a:cs typeface="Arial"/>
              </a:rPr>
              <a:t> Palm Index </a:t>
            </a:r>
            <a:r>
              <a:rPr lang="en-US" sz="2800" noProof="0" dirty="0"/>
              <a:t>|</a:t>
            </a:r>
            <a:r>
              <a:rPr lang="fr-FR" sz="2800">
                <a:cs typeface="Arial"/>
              </a:rPr>
              <a:t> </a:t>
            </a:r>
            <a:r>
              <a:rPr lang="fr-FR" sz="2200" b="0">
                <a:cs typeface="Arial"/>
              </a:rPr>
              <a:t>An engagement </a:t>
            </a:r>
            <a:r>
              <a:rPr lang="fr-FR" sz="2200" b="0" err="1">
                <a:cs typeface="Arial"/>
              </a:rPr>
              <a:t>tool</a:t>
            </a:r>
            <a:endParaRPr lang="fr-FR" b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58DB54-E531-2BB8-52EB-21798093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AF7D3A-F120-561C-7E7C-4268F1B1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07A-B25B-4B3D-AE98-F7E5DDBE5F46}" type="slidenum">
              <a:rPr lang="en-PH" smtClean="0"/>
              <a:pPr/>
              <a:t>4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CDA052-23FE-78EF-DA88-BD0817B4FB78}"/>
              </a:ext>
            </a:extLst>
          </p:cNvPr>
          <p:cNvSpPr txBox="1"/>
          <p:nvPr/>
        </p:nvSpPr>
        <p:spPr>
          <a:xfrm>
            <a:off x="281561" y="1237665"/>
            <a:ext cx="7712996" cy="57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50" b="1" dirty="0">
                <a:sym typeface="Wingdings" pitchFamily="2" charset="2"/>
              </a:rPr>
              <a:t>Created in 2016 </a:t>
            </a:r>
            <a:r>
              <a:rPr lang="en-GB" sz="1350" dirty="0">
                <a:sym typeface="Wingdings" pitchFamily="2" charset="2"/>
              </a:rPr>
              <a:t>by   		  and </a:t>
            </a:r>
          </a:p>
          <a:p>
            <a:pPr marL="214313" indent="-214313" algn="just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350" dirty="0">
                <a:sym typeface="Wingdings" pitchFamily="2" charset="2"/>
              </a:rPr>
              <a:t>Used within the </a:t>
            </a:r>
            <a:r>
              <a:rPr lang="en-GB" sz="1350" b="1" dirty="0">
                <a:sym typeface="Wingdings" pitchFamily="2" charset="2"/>
              </a:rPr>
              <a:t>ASD - Action for Sustainable Derivatives - </a:t>
            </a:r>
            <a:r>
              <a:rPr lang="en-GB" sz="1350" dirty="0">
                <a:sym typeface="Wingdings" pitchFamily="2" charset="2"/>
              </a:rPr>
              <a:t>since 2019</a:t>
            </a:r>
            <a:r>
              <a:rPr lang="en-GB" sz="1350" b="1" dirty="0">
                <a:sym typeface="Wingdings" pitchFamily="2" charset="2"/>
              </a:rPr>
              <a:t>.</a:t>
            </a:r>
          </a:p>
        </p:txBody>
      </p:sp>
      <p:pic>
        <p:nvPicPr>
          <p:cNvPr id="7" name="Picture 4" descr="Transitions — Résilience des Territoires">
            <a:extLst>
              <a:ext uri="{FF2B5EF4-FFF2-40B4-BE49-F238E27FC236}">
                <a16:creationId xmlns:a16="http://schemas.microsoft.com/office/drawing/2014/main" id="{FD5C9A05-5F90-13D9-1B25-6DB3CD8D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97" y="1227901"/>
            <a:ext cx="1110524" cy="2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3710">
            <a:extLst>
              <a:ext uri="{FF2B5EF4-FFF2-40B4-BE49-F238E27FC236}">
                <a16:creationId xmlns:a16="http://schemas.microsoft.com/office/drawing/2014/main" id="{30FD923C-6C09-6726-45CB-81E943F1CC33}"/>
              </a:ext>
            </a:extLst>
          </p:cNvPr>
          <p:cNvSpPr/>
          <p:nvPr/>
        </p:nvSpPr>
        <p:spPr>
          <a:xfrm>
            <a:off x="487423" y="3759142"/>
            <a:ext cx="5075177" cy="4847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spAutoFit/>
          </a:bodyPr>
          <a:lstStyle/>
          <a:p>
            <a:pPr algn="just">
              <a:buClr>
                <a:schemeClr val="lt1"/>
              </a:buClr>
              <a:buSzPct val="25000"/>
            </a:pPr>
            <a:r>
              <a:rPr lang="en-GB" sz="1350" dirty="0">
                <a:sym typeface="Wingdings" pitchFamily="2" charset="2"/>
              </a:rPr>
              <a:t>Support higher </a:t>
            </a:r>
            <a:r>
              <a:rPr lang="en-GB" sz="1350" b="1" dirty="0">
                <a:sym typeface="Wingdings" pitchFamily="2" charset="2"/>
              </a:rPr>
              <a:t>involvement and improvement </a:t>
            </a:r>
            <a:r>
              <a:rPr lang="en-GB" sz="1350" dirty="0">
                <a:sym typeface="Wingdings" pitchFamily="2" charset="2"/>
              </a:rPr>
              <a:t>on these commitments and their </a:t>
            </a:r>
            <a:r>
              <a:rPr lang="en-GB" sz="1350" b="1" dirty="0">
                <a:sym typeface="Wingdings" pitchFamily="2" charset="2"/>
              </a:rPr>
              <a:t>operational deployment.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C330604-5E3B-FD42-0E42-FE1FDE430D92}"/>
              </a:ext>
            </a:extLst>
          </p:cNvPr>
          <p:cNvGrpSpPr/>
          <p:nvPr/>
        </p:nvGrpSpPr>
        <p:grpSpPr>
          <a:xfrm>
            <a:off x="5795578" y="2621861"/>
            <a:ext cx="1800000" cy="1800000"/>
            <a:chOff x="6970374" y="2699650"/>
            <a:chExt cx="1800000" cy="1800000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4C39D8D-EEE8-839A-12D7-14D5B62CE395}"/>
                </a:ext>
              </a:extLst>
            </p:cNvPr>
            <p:cNvSpPr/>
            <p:nvPr/>
          </p:nvSpPr>
          <p:spPr>
            <a:xfrm>
              <a:off x="6970374" y="2699650"/>
              <a:ext cx="1800000" cy="180000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Shape 3710">
              <a:extLst>
                <a:ext uri="{FF2B5EF4-FFF2-40B4-BE49-F238E27FC236}">
                  <a16:creationId xmlns:a16="http://schemas.microsoft.com/office/drawing/2014/main" id="{FFB915A2-7A28-6A08-3FFE-571F37B691CC}"/>
                </a:ext>
              </a:extLst>
            </p:cNvPr>
            <p:cNvSpPr/>
            <p:nvPr/>
          </p:nvSpPr>
          <p:spPr>
            <a:xfrm>
              <a:off x="7215810" y="3145236"/>
              <a:ext cx="1309128" cy="903194"/>
            </a:xfrm>
            <a:prstGeom prst="rect">
              <a:avLst/>
            </a:prstGeom>
            <a:grp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ct val="25000"/>
              </a:pPr>
              <a:r>
                <a:rPr lang="en-GB" sz="1400" b="1" dirty="0">
                  <a:sym typeface="Wingdings" pitchFamily="2" charset="2"/>
                </a:rPr>
                <a:t>140 palm suppliers </a:t>
              </a:r>
              <a:r>
                <a:rPr lang="en-GB" sz="1400" dirty="0">
                  <a:sym typeface="Wingdings" pitchFamily="2" charset="2"/>
                </a:rPr>
                <a:t>currently</a:t>
              </a:r>
              <a:r>
                <a:rPr lang="en-GB" sz="1400" b="1" dirty="0">
                  <a:sym typeface="Wingdings" pitchFamily="2" charset="2"/>
                </a:rPr>
                <a:t> </a:t>
              </a:r>
              <a:r>
                <a:rPr lang="en-GB" sz="1200" dirty="0">
                  <a:sym typeface="Wingdings" pitchFamily="2" charset="2"/>
                </a:rPr>
                <a:t>evaluated by the SPI</a:t>
              </a:r>
              <a:endParaRPr lang="en-GB" sz="1100" dirty="0">
                <a:sym typeface="Wingdings" pitchFamily="2" charset="2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BA80EE1-6719-511E-D5C7-BF6B66679B50}"/>
              </a:ext>
            </a:extLst>
          </p:cNvPr>
          <p:cNvGrpSpPr/>
          <p:nvPr/>
        </p:nvGrpSpPr>
        <p:grpSpPr>
          <a:xfrm>
            <a:off x="7164827" y="1100649"/>
            <a:ext cx="1800000" cy="1800000"/>
            <a:chOff x="4647017" y="2847455"/>
            <a:chExt cx="1800000" cy="1800000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460A564-7C11-369B-B916-C8CADB48BA1D}"/>
                </a:ext>
              </a:extLst>
            </p:cNvPr>
            <p:cNvSpPr/>
            <p:nvPr/>
          </p:nvSpPr>
          <p:spPr>
            <a:xfrm>
              <a:off x="4647017" y="2847455"/>
              <a:ext cx="1800000" cy="180000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Shape 3710">
              <a:extLst>
                <a:ext uri="{FF2B5EF4-FFF2-40B4-BE49-F238E27FC236}">
                  <a16:creationId xmlns:a16="http://schemas.microsoft.com/office/drawing/2014/main" id="{7120CCBD-EEB1-E4E9-4043-A77C0833D318}"/>
                </a:ext>
              </a:extLst>
            </p:cNvPr>
            <p:cNvSpPr/>
            <p:nvPr/>
          </p:nvSpPr>
          <p:spPr>
            <a:xfrm>
              <a:off x="4799682" y="3491819"/>
              <a:ext cx="1490534" cy="425628"/>
            </a:xfrm>
            <a:prstGeom prst="rect">
              <a:avLst/>
            </a:prstGeom>
            <a:grp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ct val="25000"/>
              </a:pPr>
              <a:r>
                <a:rPr lang="en-GB" sz="1400" b="1" dirty="0">
                  <a:sym typeface="Wingdings" pitchFamily="2" charset="2"/>
                </a:rPr>
                <a:t>6 SPI </a:t>
              </a:r>
              <a:r>
                <a:rPr lang="en-GB" sz="1200" dirty="0">
                  <a:sym typeface="Wingdings" pitchFamily="2" charset="2"/>
                </a:rPr>
                <a:t>campaigns since 2019 </a:t>
              </a:r>
            </a:p>
          </p:txBody>
        </p:sp>
      </p:grpSp>
      <p:pic>
        <p:nvPicPr>
          <p:cNvPr id="18" name="Picture 2" descr="Loreal Logo : histoire, signification de l'emblème">
            <a:extLst>
              <a:ext uri="{FF2B5EF4-FFF2-40B4-BE49-F238E27FC236}">
                <a16:creationId xmlns:a16="http://schemas.microsoft.com/office/drawing/2014/main" id="{50AF6D35-64D5-F47E-36E8-BCE0808C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63" y="1100650"/>
            <a:ext cx="977962" cy="5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87A18C2-BB75-120A-A32D-16E77FA42E70}"/>
              </a:ext>
            </a:extLst>
          </p:cNvPr>
          <p:cNvSpPr txBox="1"/>
          <p:nvPr/>
        </p:nvSpPr>
        <p:spPr>
          <a:xfrm>
            <a:off x="281560" y="2016898"/>
            <a:ext cx="615320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en-GB" sz="1350" dirty="0">
                <a:sym typeface="Wingdings" pitchFamily="2" charset="2"/>
              </a:rPr>
              <a:t>An </a:t>
            </a:r>
            <a:r>
              <a:rPr lang="en-GB" sz="1350" b="1" dirty="0">
                <a:sym typeface="Wingdings" pitchFamily="2" charset="2"/>
              </a:rPr>
              <a:t>evaluation scorecard </a:t>
            </a:r>
            <a:r>
              <a:rPr lang="en-GB" sz="1350" dirty="0">
                <a:sym typeface="Wingdings" pitchFamily="2" charset="2"/>
              </a:rPr>
              <a:t>for direct &amp; indirect suppliers of </a:t>
            </a:r>
            <a:r>
              <a:rPr lang="en-GB" sz="1350">
                <a:sym typeface="Wingdings" pitchFamily="2" charset="2"/>
              </a:rPr>
              <a:t>palm products, </a:t>
            </a:r>
            <a:r>
              <a:rPr lang="en-GB" sz="1350" dirty="0">
                <a:sym typeface="Wingdings" pitchFamily="2" charset="2"/>
              </a:rPr>
              <a:t>that aims to: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8815AF-FEE8-3E00-C2CE-3F7350917F69}"/>
              </a:ext>
            </a:extLst>
          </p:cNvPr>
          <p:cNvSpPr txBox="1"/>
          <p:nvPr/>
        </p:nvSpPr>
        <p:spPr>
          <a:xfrm>
            <a:off x="487423" y="2641854"/>
            <a:ext cx="507517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350" b="1" dirty="0">
                <a:sym typeface="Wingdings" pitchFamily="2" charset="2"/>
              </a:rPr>
              <a:t>Assess suppliers’ progress and areas of improvement in terms </a:t>
            </a:r>
            <a:r>
              <a:rPr lang="en-GB" sz="1350" dirty="0">
                <a:sym typeface="Wingdings" pitchFamily="2" charset="2"/>
              </a:rPr>
              <a:t>of supply chain knowledge, responsible sourcing practices, </a:t>
            </a:r>
            <a:r>
              <a:rPr lang="en-GB" sz="1350" b="1" dirty="0">
                <a:sym typeface="Wingdings" pitchFamily="2" charset="2"/>
              </a:rPr>
              <a:t>commitments and actions taken </a:t>
            </a:r>
            <a:r>
              <a:rPr lang="en-GB" sz="1350" dirty="0">
                <a:sym typeface="Wingdings" pitchFamily="2" charset="2"/>
              </a:rPr>
              <a:t>to address the major stakes related to the palm oil supply chain. </a:t>
            </a:r>
            <a:endParaRPr lang="fr-FR" sz="13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5DB17-69F8-3501-0CDC-4C3EDA1D2466}"/>
              </a:ext>
            </a:extLst>
          </p:cNvPr>
          <p:cNvSpPr/>
          <p:nvPr/>
        </p:nvSpPr>
        <p:spPr>
          <a:xfrm>
            <a:off x="7781681" y="3836108"/>
            <a:ext cx="1183147" cy="2595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Derivatives</a:t>
            </a:r>
            <a:endParaRPr lang="fr-FR" sz="10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B887E9-3359-8ECC-38E2-5B2F8D0767CF}"/>
              </a:ext>
            </a:extLst>
          </p:cNvPr>
          <p:cNvSpPr/>
          <p:nvPr/>
        </p:nvSpPr>
        <p:spPr>
          <a:xfrm>
            <a:off x="7781681" y="3488217"/>
            <a:ext cx="1183147" cy="2595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Oil</a:t>
            </a:r>
            <a:r>
              <a:rPr lang="fr-FR" sz="1050" dirty="0"/>
              <a:t> &amp; </a:t>
            </a:r>
            <a:r>
              <a:rPr lang="fr-FR" sz="1050" dirty="0" err="1"/>
              <a:t>Derivatives</a:t>
            </a:r>
            <a:endParaRPr lang="fr-FR" sz="10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08B250-E5A8-93B4-3FB7-71B87F431DE2}"/>
              </a:ext>
            </a:extLst>
          </p:cNvPr>
          <p:cNvSpPr/>
          <p:nvPr/>
        </p:nvSpPr>
        <p:spPr>
          <a:xfrm>
            <a:off x="7781681" y="3137520"/>
            <a:ext cx="1183146" cy="256972"/>
          </a:xfrm>
          <a:prstGeom prst="rect">
            <a:avLst/>
          </a:prstGeom>
          <a:solidFill>
            <a:srgbClr val="FDC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Integrated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3FC74D-F5DD-F738-C8DC-4CF582C26A14}"/>
              </a:ext>
            </a:extLst>
          </p:cNvPr>
          <p:cNvSpPr/>
          <p:nvPr/>
        </p:nvSpPr>
        <p:spPr>
          <a:xfrm>
            <a:off x="7783631" y="4161962"/>
            <a:ext cx="1183146" cy="256972"/>
          </a:xfrm>
          <a:prstGeom prst="rect">
            <a:avLst/>
          </a:prstGeom>
          <a:solidFill>
            <a:srgbClr val="FBD9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Distributors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79528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51725-2804-3DA7-A342-18546A37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cs typeface="Arial"/>
              </a:rPr>
              <a:t>The SPI </a:t>
            </a:r>
            <a:r>
              <a:rPr lang="en-US" sz="2800" noProof="0" dirty="0"/>
              <a:t>| </a:t>
            </a:r>
            <a:r>
              <a:rPr lang="fr-FR" sz="2400" b="0" dirty="0">
                <a:cs typeface="Arial"/>
              </a:rPr>
              <a:t>B</a:t>
            </a:r>
            <a:r>
              <a:rPr lang="fr-FR" sz="2400" b="0" noProof="0" dirty="0" err="1">
                <a:cs typeface="Arial"/>
              </a:rPr>
              <a:t>uilt</a:t>
            </a:r>
            <a:r>
              <a:rPr lang="fr-FR" sz="2400" b="0" noProof="0" dirty="0">
                <a:cs typeface="Arial"/>
              </a:rPr>
              <a:t> on multi-stakeholder dialogue </a:t>
            </a:r>
            <a:endParaRPr lang="fr-FR" sz="2800" b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BFC492-5722-9968-459E-24A372CE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52AC1-243E-6134-6E00-4577C74F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07A-B25B-4B3D-AE98-F7E5DDBE5F46}" type="slidenum">
              <a:rPr lang="en-PH" smtClean="0"/>
              <a:pPr/>
              <a:t>5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27B6E2F-1FAE-8B48-21B8-69C484C517D3}"/>
              </a:ext>
            </a:extLst>
          </p:cNvPr>
          <p:cNvSpPr/>
          <p:nvPr/>
        </p:nvSpPr>
        <p:spPr>
          <a:xfrm>
            <a:off x="1515229" y="3035636"/>
            <a:ext cx="1040149" cy="686269"/>
          </a:xfrm>
          <a:prstGeom prst="roundRect">
            <a:avLst>
              <a:gd name="adj" fmla="val 36788"/>
            </a:avLst>
          </a:prstGeom>
          <a:noFill/>
          <a:ln w="12700" cap="flat" cmpd="sng" algn="ctr">
            <a:solidFill>
              <a:srgbClr val="1D948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200" kern="0" dirty="0" err="1">
                <a:solidFill>
                  <a:srgbClr val="232529">
                    <a:lumMod val="90000"/>
                    <a:lumOff val="10000"/>
                  </a:srgbClr>
                </a:solidFill>
                <a:latin typeface="Arial"/>
              </a:rPr>
              <a:t>Evaluated</a:t>
            </a:r>
            <a:r>
              <a:rPr lang="fr-FR" sz="1200" kern="0" dirty="0">
                <a:solidFill>
                  <a:srgbClr val="232529">
                    <a:lumMod val="90000"/>
                    <a:lumOff val="10000"/>
                  </a:srgbClr>
                </a:solidFill>
                <a:latin typeface="Arial"/>
              </a:rPr>
              <a:t> </a:t>
            </a:r>
            <a:r>
              <a:rPr lang="fr-FR" sz="1200" kern="0" dirty="0" err="1">
                <a:solidFill>
                  <a:srgbClr val="232529">
                    <a:lumMod val="90000"/>
                    <a:lumOff val="10000"/>
                  </a:srgbClr>
                </a:solidFill>
                <a:latin typeface="Arial"/>
              </a:rPr>
              <a:t>suppliers</a:t>
            </a:r>
            <a:endParaRPr lang="fr-FR" sz="1200" kern="0" dirty="0">
              <a:solidFill>
                <a:srgbClr val="232529">
                  <a:lumMod val="90000"/>
                  <a:lumOff val="10000"/>
                </a:srgbClr>
              </a:solidFill>
              <a:latin typeface="Arial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795F9A7-8594-987D-B2A4-EACAC1AF057C}"/>
              </a:ext>
            </a:extLst>
          </p:cNvPr>
          <p:cNvSpPr/>
          <p:nvPr/>
        </p:nvSpPr>
        <p:spPr>
          <a:xfrm>
            <a:off x="1867824" y="2824653"/>
            <a:ext cx="324000" cy="324000"/>
          </a:xfrm>
          <a:prstGeom prst="ellipse">
            <a:avLst/>
          </a:prstGeom>
          <a:solidFill>
            <a:srgbClr val="1D94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350" kern="0">
              <a:solidFill>
                <a:srgbClr val="1D948A"/>
              </a:solidFill>
              <a:latin typeface="Arial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4BDC580-F0DA-464D-05F4-9CBBE241A187}"/>
              </a:ext>
            </a:extLst>
          </p:cNvPr>
          <p:cNvCxnSpPr>
            <a:cxnSpLocks/>
          </p:cNvCxnSpPr>
          <p:nvPr/>
        </p:nvCxnSpPr>
        <p:spPr>
          <a:xfrm>
            <a:off x="2158201" y="2523038"/>
            <a:ext cx="6841846" cy="0"/>
          </a:xfrm>
          <a:prstGeom prst="straightConnector1">
            <a:avLst/>
          </a:prstGeom>
          <a:noFill/>
          <a:ln w="38100" cap="flat" cmpd="sng" algn="ctr">
            <a:solidFill>
              <a:srgbClr val="1D948A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390C037C-CBE0-CCCE-B90B-A58636DC4434}"/>
              </a:ext>
            </a:extLst>
          </p:cNvPr>
          <p:cNvSpPr txBox="1"/>
          <p:nvPr/>
        </p:nvSpPr>
        <p:spPr>
          <a:xfrm>
            <a:off x="189438" y="3170374"/>
            <a:ext cx="118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200" kern="0" err="1">
                <a:solidFill>
                  <a:srgbClr val="232529">
                    <a:lumMod val="90000"/>
                    <a:lumOff val="10000"/>
                  </a:srgbClr>
                </a:solidFill>
              </a:rPr>
              <a:t>Created</a:t>
            </a:r>
            <a:r>
              <a:rPr lang="fr-FR" sz="1200" kern="0">
                <a:solidFill>
                  <a:srgbClr val="232529">
                    <a:lumMod val="90000"/>
                    <a:lumOff val="10000"/>
                  </a:srgbClr>
                </a:solidFill>
              </a:rPr>
              <a:t> by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0408302-94CC-91B6-D24C-B9E8D43158D3}"/>
              </a:ext>
            </a:extLst>
          </p:cNvPr>
          <p:cNvCxnSpPr>
            <a:cxnSpLocks/>
          </p:cNvCxnSpPr>
          <p:nvPr/>
        </p:nvCxnSpPr>
        <p:spPr>
          <a:xfrm>
            <a:off x="775368" y="2523038"/>
            <a:ext cx="1362776" cy="0"/>
          </a:xfrm>
          <a:prstGeom prst="straightConnector1">
            <a:avLst/>
          </a:prstGeom>
          <a:noFill/>
          <a:ln w="38100" cap="flat" cmpd="sng" algn="ctr">
            <a:solidFill>
              <a:srgbClr val="98D4CB">
                <a:lumMod val="60000"/>
                <a:lumOff val="40000"/>
              </a:srgbClr>
            </a:solidFill>
            <a:prstDash val="solid"/>
            <a:miter lim="800000"/>
            <a:tailEnd type="none" w="lg" len="lg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F595BC5-ED5B-BD93-D9FB-FA582BD8D5B8}"/>
              </a:ext>
            </a:extLst>
          </p:cNvPr>
          <p:cNvSpPr txBox="1"/>
          <p:nvPr/>
        </p:nvSpPr>
        <p:spPr>
          <a:xfrm>
            <a:off x="511139" y="2385414"/>
            <a:ext cx="538007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98D4CB"/>
            </a:solidFill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200" b="1" kern="0">
                <a:solidFill>
                  <a:srgbClr val="1D948A"/>
                </a:solidFill>
              </a:rPr>
              <a:t>2016 </a:t>
            </a:r>
          </a:p>
        </p:txBody>
      </p:sp>
      <p:pic>
        <p:nvPicPr>
          <p:cNvPr id="15" name="Picture 2" descr="Loreal Logo : histoire, signification de l'emblème">
            <a:extLst>
              <a:ext uri="{FF2B5EF4-FFF2-40B4-BE49-F238E27FC236}">
                <a16:creationId xmlns:a16="http://schemas.microsoft.com/office/drawing/2014/main" id="{8F1482C3-9775-C7C1-77C5-A6AEF8F5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8" y="3855634"/>
            <a:ext cx="882397" cy="49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ransitions — Résilience des Territoires">
            <a:extLst>
              <a:ext uri="{FF2B5EF4-FFF2-40B4-BE49-F238E27FC236}">
                <a16:creationId xmlns:a16="http://schemas.microsoft.com/office/drawing/2014/main" id="{34E4EA61-617B-9284-CA2C-2BF10157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4" y="3464191"/>
            <a:ext cx="1040630" cy="2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5C416EE-1A21-4DAA-B9E0-A0A157897ED8}"/>
              </a:ext>
            </a:extLst>
          </p:cNvPr>
          <p:cNvSpPr txBox="1"/>
          <p:nvPr/>
        </p:nvSpPr>
        <p:spPr>
          <a:xfrm>
            <a:off x="643281" y="36866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FR" kern="0">
                <a:solidFill>
                  <a:srgbClr val="232529"/>
                </a:solidFill>
              </a:rPr>
              <a:t>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E9546DB-1871-5267-33C2-EDECE1109C6A}"/>
              </a:ext>
            </a:extLst>
          </p:cNvPr>
          <p:cNvCxnSpPr>
            <a:cxnSpLocks/>
          </p:cNvCxnSpPr>
          <p:nvPr/>
        </p:nvCxnSpPr>
        <p:spPr>
          <a:xfrm flipH="1" flipV="1">
            <a:off x="780142" y="2766286"/>
            <a:ext cx="481" cy="364184"/>
          </a:xfrm>
          <a:prstGeom prst="line">
            <a:avLst/>
          </a:prstGeom>
          <a:noFill/>
          <a:ln w="28575" cap="flat" cmpd="sng" algn="ctr">
            <a:solidFill>
              <a:srgbClr val="1D948A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E5F5CEF-25ED-E44F-14D9-C6DC93B8878E}"/>
              </a:ext>
            </a:extLst>
          </p:cNvPr>
          <p:cNvSpPr txBox="1"/>
          <p:nvPr/>
        </p:nvSpPr>
        <p:spPr>
          <a:xfrm>
            <a:off x="1797302" y="2375659"/>
            <a:ext cx="569611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200" b="1" kern="0" dirty="0">
                <a:solidFill>
                  <a:srgbClr val="1D948A"/>
                </a:solidFill>
              </a:rPr>
              <a:t>2019 </a:t>
            </a:r>
          </a:p>
        </p:txBody>
      </p:sp>
      <p:pic>
        <p:nvPicPr>
          <p:cNvPr id="20" name="Picture 6" descr="Action for Sustainable Derivatives">
            <a:extLst>
              <a:ext uri="{FF2B5EF4-FFF2-40B4-BE49-F238E27FC236}">
                <a16:creationId xmlns:a16="http://schemas.microsoft.com/office/drawing/2014/main" id="{68F56FD1-4463-4D34-9DC0-94167952D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87"/>
          <a:stretch/>
        </p:blipFill>
        <p:spPr bwMode="auto">
          <a:xfrm>
            <a:off x="1848238" y="2019737"/>
            <a:ext cx="411077" cy="3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37798B2-58E1-F8F0-01C9-808578A6275A}"/>
              </a:ext>
            </a:extLst>
          </p:cNvPr>
          <p:cNvSpPr txBox="1"/>
          <p:nvPr/>
        </p:nvSpPr>
        <p:spPr>
          <a:xfrm>
            <a:off x="1266318" y="1530550"/>
            <a:ext cx="15828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050" b="1" kern="0" dirty="0">
                <a:solidFill>
                  <a:srgbClr val="232529">
                    <a:lumMod val="90000"/>
                    <a:lumOff val="10000"/>
                  </a:srgbClr>
                </a:solidFill>
              </a:rPr>
              <a:t>SPI </a:t>
            </a:r>
            <a:r>
              <a:rPr lang="fr-FR" sz="1050" b="1" kern="0" dirty="0" err="1">
                <a:solidFill>
                  <a:srgbClr val="232529">
                    <a:lumMod val="90000"/>
                    <a:lumOff val="10000"/>
                  </a:srgbClr>
                </a:solidFill>
              </a:rPr>
              <a:t>becomes</a:t>
            </a:r>
            <a:r>
              <a:rPr lang="fr-FR" sz="1050" b="1" kern="0" dirty="0">
                <a:solidFill>
                  <a:srgbClr val="232529">
                    <a:lumMod val="90000"/>
                    <a:lumOff val="10000"/>
                  </a:srgbClr>
                </a:solidFill>
              </a:rPr>
              <a:t> an </a:t>
            </a:r>
          </a:p>
          <a:p>
            <a:pPr algn="ctr" defTabSz="685800">
              <a:defRPr/>
            </a:pPr>
            <a:r>
              <a:rPr lang="fr-FR" sz="1050" b="1" kern="0" dirty="0">
                <a:solidFill>
                  <a:srgbClr val="232529">
                    <a:lumMod val="90000"/>
                    <a:lumOff val="10000"/>
                  </a:srgbClr>
                </a:solidFill>
              </a:rPr>
              <a:t>ASD </a:t>
            </a:r>
            <a:r>
              <a:rPr lang="fr-FR" sz="1050" b="1" kern="0" dirty="0" err="1">
                <a:solidFill>
                  <a:srgbClr val="232529">
                    <a:lumMod val="90000"/>
                    <a:lumOff val="10000"/>
                  </a:srgbClr>
                </a:solidFill>
              </a:rPr>
              <a:t>tool</a:t>
            </a:r>
            <a:endParaRPr lang="fr-FR" sz="1050" b="1" kern="0" dirty="0">
              <a:solidFill>
                <a:srgbClr val="232529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D4CE0F-01AC-27E6-7A6F-D5892B3720B6}"/>
              </a:ext>
            </a:extLst>
          </p:cNvPr>
          <p:cNvSpPr txBox="1"/>
          <p:nvPr/>
        </p:nvSpPr>
        <p:spPr>
          <a:xfrm>
            <a:off x="2670974" y="2375659"/>
            <a:ext cx="662472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200" b="1" kern="0">
                <a:solidFill>
                  <a:srgbClr val="1D948A"/>
                </a:solidFill>
              </a:rPr>
              <a:t>2020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158097E-DC7E-7FC4-B8ED-67E5BB0CEF0F}"/>
              </a:ext>
            </a:extLst>
          </p:cNvPr>
          <p:cNvSpPr txBox="1"/>
          <p:nvPr/>
        </p:nvSpPr>
        <p:spPr>
          <a:xfrm>
            <a:off x="3523832" y="2375659"/>
            <a:ext cx="610119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200" b="1" kern="0">
                <a:solidFill>
                  <a:srgbClr val="1D948A"/>
                </a:solidFill>
              </a:rPr>
              <a:t>2021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7BECF8-BA05-CDE2-796F-2C44CB3137A3}"/>
              </a:ext>
            </a:extLst>
          </p:cNvPr>
          <p:cNvSpPr txBox="1"/>
          <p:nvPr/>
        </p:nvSpPr>
        <p:spPr>
          <a:xfrm>
            <a:off x="4663546" y="2375659"/>
            <a:ext cx="570093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200" b="1" kern="0" dirty="0">
                <a:solidFill>
                  <a:srgbClr val="1D948A"/>
                </a:solidFill>
              </a:rPr>
              <a:t>2022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C727986-861E-3B7D-C59E-4ECDCBFF0EC8}"/>
              </a:ext>
            </a:extLst>
          </p:cNvPr>
          <p:cNvSpPr txBox="1"/>
          <p:nvPr/>
        </p:nvSpPr>
        <p:spPr>
          <a:xfrm>
            <a:off x="5780845" y="2377966"/>
            <a:ext cx="647589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200" b="1" kern="0" dirty="0">
                <a:solidFill>
                  <a:srgbClr val="1D948A"/>
                </a:solidFill>
              </a:rPr>
              <a:t>2023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4D102CF-021A-D053-DEAE-6F72EBCEC5F5}"/>
              </a:ext>
            </a:extLst>
          </p:cNvPr>
          <p:cNvSpPr txBox="1"/>
          <p:nvPr/>
        </p:nvSpPr>
        <p:spPr>
          <a:xfrm>
            <a:off x="6930480" y="2375659"/>
            <a:ext cx="541156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200" b="1" kern="0" dirty="0">
                <a:solidFill>
                  <a:srgbClr val="1D948A"/>
                </a:solidFill>
              </a:rPr>
              <a:t>2024 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64BDDBB-F7CE-6AC6-AAA8-C056B440F368}"/>
              </a:ext>
            </a:extLst>
          </p:cNvPr>
          <p:cNvSpPr>
            <a:spLocks noChangeAspect="1"/>
          </p:cNvSpPr>
          <p:nvPr/>
        </p:nvSpPr>
        <p:spPr>
          <a:xfrm>
            <a:off x="2756571" y="3076511"/>
            <a:ext cx="469775" cy="464472"/>
          </a:xfrm>
          <a:prstGeom prst="ellipse">
            <a:avLst/>
          </a:prstGeom>
          <a:solidFill>
            <a:srgbClr val="98D4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050" b="1" kern="0">
                <a:solidFill>
                  <a:prstClr val="white"/>
                </a:solidFill>
                <a:latin typeface="Arial"/>
              </a:rPr>
              <a:t>30</a:t>
            </a:r>
            <a:endParaRPr lang="fr-FR" sz="1200" b="1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9" name="Graphique 28" descr="Questions avec un remplissage uni">
            <a:extLst>
              <a:ext uri="{FF2B5EF4-FFF2-40B4-BE49-F238E27FC236}">
                <a16:creationId xmlns:a16="http://schemas.microsoft.com/office/drawing/2014/main" id="{486620B9-EFF2-8ECB-8B16-6768D8EF9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1448" y="2858277"/>
            <a:ext cx="256753" cy="256753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C79C2DD9-0C95-9748-E8F0-6000D7A5823D}"/>
              </a:ext>
            </a:extLst>
          </p:cNvPr>
          <p:cNvSpPr>
            <a:spLocks noChangeAspect="1"/>
          </p:cNvSpPr>
          <p:nvPr/>
        </p:nvSpPr>
        <p:spPr>
          <a:xfrm>
            <a:off x="3425154" y="2957603"/>
            <a:ext cx="710308" cy="702289"/>
          </a:xfrm>
          <a:prstGeom prst="ellipse">
            <a:avLst/>
          </a:prstGeom>
          <a:solidFill>
            <a:srgbClr val="98D4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350" b="1" kern="0">
                <a:solidFill>
                  <a:prstClr val="white"/>
                </a:solidFill>
                <a:latin typeface="Arial"/>
              </a:rPr>
              <a:t>87</a:t>
            </a:r>
            <a:endParaRPr lang="fr-FR" b="1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ACF6322-ADA1-0D0A-4673-F8109AE16161}"/>
              </a:ext>
            </a:extLst>
          </p:cNvPr>
          <p:cNvSpPr>
            <a:spLocks noChangeAspect="1"/>
          </p:cNvSpPr>
          <p:nvPr/>
        </p:nvSpPr>
        <p:spPr>
          <a:xfrm>
            <a:off x="4453934" y="2840266"/>
            <a:ext cx="916983" cy="906631"/>
          </a:xfrm>
          <a:prstGeom prst="ellipse">
            <a:avLst/>
          </a:prstGeom>
          <a:solidFill>
            <a:srgbClr val="98D4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350" b="1" kern="0">
                <a:solidFill>
                  <a:prstClr val="white"/>
                </a:solidFill>
                <a:latin typeface="Arial"/>
              </a:rPr>
              <a:t>117</a:t>
            </a:r>
            <a:endParaRPr lang="fr-FR" b="1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F804BAD-D1AD-9B28-BD63-16FD078C4283}"/>
              </a:ext>
            </a:extLst>
          </p:cNvPr>
          <p:cNvSpPr>
            <a:spLocks noChangeAspect="1"/>
          </p:cNvSpPr>
          <p:nvPr/>
        </p:nvSpPr>
        <p:spPr>
          <a:xfrm>
            <a:off x="5579709" y="2858277"/>
            <a:ext cx="916982" cy="906631"/>
          </a:xfrm>
          <a:prstGeom prst="ellipse">
            <a:avLst/>
          </a:prstGeom>
          <a:solidFill>
            <a:srgbClr val="98D4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350" b="1" kern="0">
                <a:solidFill>
                  <a:prstClr val="white"/>
                </a:solidFill>
                <a:latin typeface="Arial"/>
              </a:rPr>
              <a:t>117</a:t>
            </a:r>
            <a:endParaRPr lang="fr-FR" b="1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248219C-6DC5-4EF6-6F81-688CA0D230D0}"/>
              </a:ext>
            </a:extLst>
          </p:cNvPr>
          <p:cNvSpPr>
            <a:spLocks noChangeAspect="1"/>
          </p:cNvSpPr>
          <p:nvPr/>
        </p:nvSpPr>
        <p:spPr>
          <a:xfrm>
            <a:off x="6640005" y="2785248"/>
            <a:ext cx="1040630" cy="1028883"/>
          </a:xfrm>
          <a:prstGeom prst="ellipse">
            <a:avLst/>
          </a:prstGeom>
          <a:solidFill>
            <a:srgbClr val="98D4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350" b="1" kern="0" dirty="0">
                <a:solidFill>
                  <a:prstClr val="white"/>
                </a:solidFill>
                <a:latin typeface="Arial"/>
              </a:rPr>
              <a:t>126</a:t>
            </a:r>
            <a:endParaRPr lang="fr-FR" b="1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9" name="Graphique 38" descr="Étoile avec un remplissage uni">
            <a:extLst>
              <a:ext uri="{FF2B5EF4-FFF2-40B4-BE49-F238E27FC236}">
                <a16:creationId xmlns:a16="http://schemas.microsoft.com/office/drawing/2014/main" id="{578FE190-F880-ABA6-A317-6C913A96F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4117" y="2158540"/>
            <a:ext cx="294300" cy="294300"/>
          </a:xfrm>
          <a:prstGeom prst="rect">
            <a:avLst/>
          </a:prstGeom>
        </p:spPr>
      </p:pic>
      <p:pic>
        <p:nvPicPr>
          <p:cNvPr id="40" name="Graphique 39" descr="Étoile avec un remplissage uni">
            <a:extLst>
              <a:ext uri="{FF2B5EF4-FFF2-40B4-BE49-F238E27FC236}">
                <a16:creationId xmlns:a16="http://schemas.microsoft.com/office/drawing/2014/main" id="{40718216-F52C-7D56-A2A3-221576BDD3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435" y="2129560"/>
            <a:ext cx="294300" cy="294300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80B823E5-ED9F-A6B1-6C2D-A4C4A4284CA2}"/>
              </a:ext>
            </a:extLst>
          </p:cNvPr>
          <p:cNvSpPr txBox="1"/>
          <p:nvPr/>
        </p:nvSpPr>
        <p:spPr>
          <a:xfrm>
            <a:off x="4167448" y="1146233"/>
            <a:ext cx="15828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050" b="1" kern="0" dirty="0">
                <a:solidFill>
                  <a:srgbClr val="232529">
                    <a:lumMod val="90000"/>
                    <a:lumOff val="10000"/>
                  </a:srgbClr>
                </a:solidFill>
              </a:rPr>
              <a:t>Questionnaire </a:t>
            </a:r>
            <a:r>
              <a:rPr lang="fr-FR" sz="1050" b="1" kern="0" dirty="0" err="1">
                <a:solidFill>
                  <a:srgbClr val="232529">
                    <a:lumMod val="90000"/>
                    <a:lumOff val="10000"/>
                  </a:srgbClr>
                </a:solidFill>
              </a:rPr>
              <a:t>review</a:t>
            </a:r>
            <a:endParaRPr lang="fr-FR" sz="1050" b="1" kern="0" dirty="0">
              <a:solidFill>
                <a:srgbClr val="232529">
                  <a:lumMod val="90000"/>
                  <a:lumOff val="10000"/>
                </a:srgbClr>
              </a:solidFill>
            </a:endParaRPr>
          </a:p>
          <a:p>
            <a:pPr algn="ctr" defTabSz="685800">
              <a:defRPr/>
            </a:pPr>
            <a:r>
              <a:rPr lang="fr-FR" sz="1050" kern="0" dirty="0">
                <a:solidFill>
                  <a:srgbClr val="232529">
                    <a:lumMod val="90000"/>
                    <a:lumOff val="10000"/>
                  </a:srgbClr>
                </a:solidFill>
              </a:rPr>
              <a:t>Human </a:t>
            </a:r>
            <a:r>
              <a:rPr lang="fr-FR" sz="1050" kern="0" dirty="0" err="1">
                <a:solidFill>
                  <a:srgbClr val="232529">
                    <a:lumMod val="90000"/>
                    <a:lumOff val="10000"/>
                  </a:srgbClr>
                </a:solidFill>
              </a:rPr>
              <a:t>Rights</a:t>
            </a:r>
            <a:endParaRPr lang="fr-FR" sz="1050" kern="0" dirty="0">
              <a:solidFill>
                <a:srgbClr val="232529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5E322A6-F0D4-C39E-CCCC-3DFD02FEA73F}"/>
              </a:ext>
            </a:extLst>
          </p:cNvPr>
          <p:cNvSpPr txBox="1"/>
          <p:nvPr/>
        </p:nvSpPr>
        <p:spPr>
          <a:xfrm>
            <a:off x="6269023" y="1148951"/>
            <a:ext cx="15828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050" b="1" kern="0" dirty="0" err="1">
                <a:solidFill>
                  <a:srgbClr val="232529">
                    <a:lumMod val="90000"/>
                    <a:lumOff val="10000"/>
                  </a:srgbClr>
                </a:solidFill>
              </a:rPr>
              <a:t>Sectoral</a:t>
            </a:r>
            <a:r>
              <a:rPr lang="fr-FR" sz="1050" b="1" kern="0" dirty="0">
                <a:solidFill>
                  <a:srgbClr val="232529">
                    <a:lumMod val="90000"/>
                    <a:lumOff val="10000"/>
                  </a:srgbClr>
                </a:solidFill>
              </a:rPr>
              <a:t> </a:t>
            </a:r>
            <a:r>
              <a:rPr lang="fr-FR" sz="1050" b="1" kern="0" dirty="0" err="1">
                <a:solidFill>
                  <a:srgbClr val="232529">
                    <a:lumMod val="90000"/>
                    <a:lumOff val="10000"/>
                  </a:srgbClr>
                </a:solidFill>
              </a:rPr>
              <a:t>alignment</a:t>
            </a:r>
            <a:endParaRPr lang="fr-FR" sz="1050" b="1" kern="0" dirty="0">
              <a:solidFill>
                <a:srgbClr val="232529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43" name="Picture 4" descr="Home - Proforest">
            <a:extLst>
              <a:ext uri="{FF2B5EF4-FFF2-40B4-BE49-F238E27FC236}">
                <a16:creationId xmlns:a16="http://schemas.microsoft.com/office/drawing/2014/main" id="{2A77ABA6-0639-0ACE-2983-C8F5B81E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2" y="1994329"/>
            <a:ext cx="926708" cy="1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Sustainable Palm Oil Transparency Toolkit (SPOTT) | WILDLABS">
            <a:extLst>
              <a:ext uri="{FF2B5EF4-FFF2-40B4-BE49-F238E27FC236}">
                <a16:creationId xmlns:a16="http://schemas.microsoft.com/office/drawing/2014/main" id="{D8660980-4854-3E05-2203-03F78E5B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96" y="1852840"/>
            <a:ext cx="988484" cy="2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2A2A6972-C597-56A1-9827-0F2DB7E6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41" y="1499259"/>
            <a:ext cx="650802" cy="2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>
            <a:extLst>
              <a:ext uri="{FF2B5EF4-FFF2-40B4-BE49-F238E27FC236}">
                <a16:creationId xmlns:a16="http://schemas.microsoft.com/office/drawing/2014/main" id="{08B019AF-7BB9-EA96-5726-4B1DD08F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18" y="1525535"/>
            <a:ext cx="926708" cy="1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Palm Oil Transparency Coalition – Working together to deliver palm oil free  from deforestation and exploitation">
            <a:extLst>
              <a:ext uri="{FF2B5EF4-FFF2-40B4-BE49-F238E27FC236}">
                <a16:creationId xmlns:a16="http://schemas.microsoft.com/office/drawing/2014/main" id="{A4DF16CA-2C25-CEFF-9680-A8897ACE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06" y="1680236"/>
            <a:ext cx="1355750" cy="2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DBD0B082-BEE6-9A8E-C4AF-FF09BAAAB8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9158" y="1620436"/>
            <a:ext cx="650802" cy="31866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5331368-BA25-3E30-D798-7C544BFA0125}"/>
              </a:ext>
            </a:extLst>
          </p:cNvPr>
          <p:cNvSpPr>
            <a:spLocks noChangeAspect="1"/>
          </p:cNvSpPr>
          <p:nvPr/>
        </p:nvSpPr>
        <p:spPr>
          <a:xfrm>
            <a:off x="7805525" y="2717255"/>
            <a:ext cx="1194522" cy="1181038"/>
          </a:xfrm>
          <a:prstGeom prst="ellipse">
            <a:avLst/>
          </a:prstGeom>
          <a:solidFill>
            <a:srgbClr val="98D4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350" b="1" kern="0" dirty="0">
                <a:solidFill>
                  <a:prstClr val="white"/>
                </a:solidFill>
                <a:latin typeface="Arial"/>
              </a:rPr>
              <a:t>139</a:t>
            </a:r>
            <a:endParaRPr lang="fr-FR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AB8E39-F100-10BC-722F-168497CFF140}"/>
              </a:ext>
            </a:extLst>
          </p:cNvPr>
          <p:cNvSpPr txBox="1"/>
          <p:nvPr/>
        </p:nvSpPr>
        <p:spPr>
          <a:xfrm>
            <a:off x="8168180" y="2385414"/>
            <a:ext cx="541156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200" b="1" kern="0" dirty="0">
                <a:solidFill>
                  <a:srgbClr val="1D948A"/>
                </a:solidFill>
              </a:rPr>
              <a:t>2025 </a:t>
            </a:r>
          </a:p>
        </p:txBody>
      </p:sp>
    </p:spTree>
    <p:extLst>
      <p:ext uri="{BB962C8B-B14F-4D97-AF65-F5344CB8AC3E}">
        <p14:creationId xmlns:p14="http://schemas.microsoft.com/office/powerpoint/2010/main" val="188198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963C3-7B0F-C7A3-7BC0-D434080D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81865-2BEE-36B5-ED52-4C9B7508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SPI | </a:t>
            </a:r>
            <a:r>
              <a:rPr lang="en-US" sz="2400" b="0" dirty="0"/>
              <a:t>A tool with multiple purposes </a:t>
            </a:r>
            <a:endParaRPr lang="en-US" sz="2800" b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3C172B-EC12-D1AF-FA31-6C26F67B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schemeClr val="tx1"/>
                </a:solidFill>
              </a:rPr>
              <a:t>Action for Sustainable Derivatives 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13C93E-A9E8-C2E5-61FD-909B488C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07A-B25B-4B3D-AE98-F7E5DDBE5F46}" type="slidenum">
              <a:rPr lang="en-US" noProof="0" smtClean="0"/>
              <a:pPr/>
              <a:t>6</a:t>
            </a:fld>
            <a:r>
              <a:rPr lang="en-US" noProof="0"/>
              <a:t>  </a:t>
            </a:r>
            <a:r>
              <a:rPr lang="en-US" noProof="0">
                <a:solidFill>
                  <a:schemeClr val="accent1"/>
                </a:solidFill>
              </a:rPr>
              <a:t> |</a:t>
            </a:r>
            <a:endParaRPr lang="en-US" noProof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598DAB-8E20-5ACB-86EA-73D5ADE38F49}"/>
              </a:ext>
            </a:extLst>
          </p:cNvPr>
          <p:cNvSpPr/>
          <p:nvPr/>
        </p:nvSpPr>
        <p:spPr>
          <a:xfrm>
            <a:off x="275303" y="1062573"/>
            <a:ext cx="1846596" cy="1299460"/>
          </a:xfrm>
          <a:prstGeom prst="rect">
            <a:avLst/>
          </a:prstGeom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For buyers</a:t>
            </a:r>
          </a:p>
          <a:p>
            <a:pPr algn="ctr"/>
            <a:r>
              <a:rPr lang="en-US" sz="1200" dirty="0"/>
              <a:t>Procurement and sustainability teams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5EC3EC-89B4-5CCB-BDCC-CEEC36FCF4CD}"/>
              </a:ext>
            </a:extLst>
          </p:cNvPr>
          <p:cNvSpPr/>
          <p:nvPr/>
        </p:nvSpPr>
        <p:spPr>
          <a:xfrm>
            <a:off x="275303" y="3108531"/>
            <a:ext cx="1846596" cy="1461532"/>
          </a:xfrm>
          <a:prstGeom prst="rect">
            <a:avLst/>
          </a:prstGeom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For Suppliers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CF4836F-48EF-F957-22EA-68AA284FC32C}"/>
              </a:ext>
            </a:extLst>
          </p:cNvPr>
          <p:cNvSpPr txBox="1"/>
          <p:nvPr/>
        </p:nvSpPr>
        <p:spPr>
          <a:xfrm>
            <a:off x="2236928" y="1112381"/>
            <a:ext cx="6631769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A due diligence tool: </a:t>
            </a:r>
            <a:r>
              <a:rPr lang="en-US" sz="1400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in-depth understanding of supplier practices to</a:t>
            </a:r>
            <a:r>
              <a:rPr lang="en-US" sz="1400" b="1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identify, prevent and mitigate risks in the supply chain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chemeClr val="accent5"/>
                </a:solidFill>
                <a:latin typeface="Arial" panose="020B0604020202020204" pitchFamily="34" charset="0"/>
              </a:rPr>
              <a:t>Support</a:t>
            </a:r>
            <a:r>
              <a:rPr lang="en-US" sz="1400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n-US" sz="1400" b="1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engage suppliers​ toward progress </a:t>
            </a:r>
            <a:r>
              <a:rPr lang="en-US" sz="1400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by identifying positive results and areas for improvement 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Support for </a:t>
            </a:r>
            <a:r>
              <a:rPr lang="en-US" sz="1400" b="1" i="0" u="none" strike="noStrike" noProof="0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purchasing decisions​</a:t>
            </a:r>
            <a:endParaRPr lang="en-US" sz="1400" b="1" noProof="0" dirty="0">
              <a:solidFill>
                <a:schemeClr val="accent5"/>
              </a:solidFill>
              <a:cs typeface="Arial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7CF6A39-3EDD-EFB8-F7B7-31AEBE6EC2FC}"/>
              </a:ext>
            </a:extLst>
          </p:cNvPr>
          <p:cNvSpPr txBox="1"/>
          <p:nvPr/>
        </p:nvSpPr>
        <p:spPr>
          <a:xfrm>
            <a:off x="2185548" y="3414397"/>
            <a:ext cx="24542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8"/>
            <a:r>
              <a:rPr lang="en-US" sz="1300" dirty="0">
                <a:solidFill>
                  <a:srgbClr val="232529"/>
                </a:solidFill>
                <a:latin typeface="Arial"/>
              </a:rPr>
              <a:t>The SPI is valued by suppliers as a tool that </a:t>
            </a:r>
            <a:r>
              <a:rPr lang="en-US" sz="1300" b="1" dirty="0">
                <a:solidFill>
                  <a:srgbClr val="232529"/>
                </a:solidFill>
                <a:latin typeface="Arial"/>
              </a:rPr>
              <a:t>supports them in their journey </a:t>
            </a:r>
          </a:p>
          <a:p>
            <a:pPr algn="ctr" defTabSz="457178"/>
            <a:r>
              <a:rPr lang="en-US" sz="1300" b="1" dirty="0">
                <a:solidFill>
                  <a:srgbClr val="232529"/>
                </a:solidFill>
                <a:latin typeface="Arial"/>
              </a:rPr>
              <a:t>towards sustainability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4BF93C-54A2-3C9F-ED5A-B3E407D8AD58}"/>
              </a:ext>
            </a:extLst>
          </p:cNvPr>
          <p:cNvSpPr/>
          <p:nvPr/>
        </p:nvSpPr>
        <p:spPr>
          <a:xfrm>
            <a:off x="4786974" y="3114245"/>
            <a:ext cx="4040135" cy="14860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Accolade ouvrante 36">
            <a:extLst>
              <a:ext uri="{FF2B5EF4-FFF2-40B4-BE49-F238E27FC236}">
                <a16:creationId xmlns:a16="http://schemas.microsoft.com/office/drawing/2014/main" id="{FDC2E7B8-FEC0-9680-2A12-AEF34226AFBD}"/>
              </a:ext>
            </a:extLst>
          </p:cNvPr>
          <p:cNvSpPr/>
          <p:nvPr/>
        </p:nvSpPr>
        <p:spPr>
          <a:xfrm>
            <a:off x="4611509" y="3075299"/>
            <a:ext cx="123612" cy="1525032"/>
          </a:xfrm>
          <a:prstGeom prst="leftBrace">
            <a:avLst/>
          </a:prstGeom>
          <a:ln>
            <a:solidFill>
              <a:srgbClr val="1D9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53B5F3C-D048-D0B3-36CF-E7DA874E2E73}"/>
              </a:ext>
            </a:extLst>
          </p:cNvPr>
          <p:cNvGrpSpPr/>
          <p:nvPr/>
        </p:nvGrpSpPr>
        <p:grpSpPr>
          <a:xfrm>
            <a:off x="4918117" y="3148309"/>
            <a:ext cx="4485930" cy="1438653"/>
            <a:chOff x="6450912" y="2473392"/>
            <a:chExt cx="6460997" cy="1918204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61D1A57-FC2A-8C7F-FBAF-6CC78301545D}"/>
                </a:ext>
              </a:extLst>
            </p:cNvPr>
            <p:cNvSpPr txBox="1"/>
            <p:nvPr/>
          </p:nvSpPr>
          <p:spPr>
            <a:xfrm>
              <a:off x="6972695" y="2862772"/>
              <a:ext cx="5939214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defTabSz="457178" fontAlgn="b"/>
              <a:r>
                <a:rPr lang="en-US" sz="900" dirty="0">
                  <a:solidFill>
                    <a:srgbClr val="232529"/>
                  </a:solidFill>
                  <a:latin typeface="Arial"/>
                </a:rPr>
                <a:t>Better understand of sector </a:t>
              </a:r>
              <a:r>
                <a:rPr lang="en-US" sz="900" b="1" dirty="0">
                  <a:solidFill>
                    <a:srgbClr val="232529"/>
                  </a:solidFill>
                  <a:latin typeface="Arial"/>
                </a:rPr>
                <a:t>evolutions and expectations</a:t>
              </a:r>
              <a:endParaRPr lang="en-US" sz="900" dirty="0">
                <a:solidFill>
                  <a:srgbClr val="000000"/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4CDDED1-4B7F-7646-74C2-1610773B8980}"/>
                </a:ext>
              </a:extLst>
            </p:cNvPr>
            <p:cNvSpPr txBox="1"/>
            <p:nvPr/>
          </p:nvSpPr>
          <p:spPr>
            <a:xfrm>
              <a:off x="6965782" y="3340945"/>
              <a:ext cx="469085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defTabSz="457178" fontAlgn="b"/>
              <a:r>
                <a:rPr lang="en-US" sz="900" b="1" dirty="0">
                  <a:solidFill>
                    <a:srgbClr val="232529"/>
                  </a:solidFill>
                  <a:latin typeface="Arial"/>
                </a:rPr>
                <a:t>Gain expertise </a:t>
              </a:r>
              <a:r>
                <a:rPr lang="en-US" sz="900" dirty="0">
                  <a:solidFill>
                    <a:srgbClr val="232529"/>
                  </a:solidFill>
                  <a:latin typeface="Arial"/>
                </a:rPr>
                <a:t>on sustainability topics within the palm oil sector </a:t>
              </a:r>
              <a:r>
                <a:rPr lang="en-US" sz="900" dirty="0">
                  <a:solidFill>
                    <a:srgbClr val="000000"/>
                  </a:solidFill>
                  <a:latin typeface="Aptos Narrow" panose="020B0004020202020204" pitchFamily="34" charset="0"/>
                </a:rPr>
                <a:t>and </a:t>
              </a:r>
              <a:r>
                <a:rPr lang="en-GB" sz="900" b="1" dirty="0" err="1">
                  <a:solidFill>
                    <a:srgbClr val="000000"/>
                  </a:solidFill>
                  <a:latin typeface="Aptos Narrow" panose="020B0004020202020204" pitchFamily="34" charset="0"/>
                </a:rPr>
                <a:t>i</a:t>
              </a:r>
              <a:r>
                <a:rPr lang="en-GB" sz="900" b="1" noProof="0" dirty="0" err="1"/>
                <a:t>dentify</a:t>
              </a:r>
              <a:r>
                <a:rPr lang="en-GB" sz="900" b="1" noProof="0" dirty="0"/>
                <a:t> topics to be prioritized internally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DC75F383-200C-BE92-0C93-1B41891E24BA}"/>
                </a:ext>
              </a:extLst>
            </p:cNvPr>
            <p:cNvSpPr txBox="1"/>
            <p:nvPr/>
          </p:nvSpPr>
          <p:spPr>
            <a:xfrm>
              <a:off x="6991093" y="4019096"/>
              <a:ext cx="4857279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just" defTabSz="457178" fontAlgn="b"/>
              <a:r>
                <a:rPr lang="en-US" sz="900" b="1" dirty="0">
                  <a:solidFill>
                    <a:srgbClr val="232529"/>
                  </a:solidFill>
                  <a:latin typeface="Arial"/>
                </a:rPr>
                <a:t>Prepare for upcoming regulations </a:t>
              </a:r>
              <a:r>
                <a:rPr lang="en-US" sz="900" dirty="0">
                  <a:solidFill>
                    <a:srgbClr val="232529"/>
                  </a:solidFill>
                  <a:latin typeface="Arial"/>
                </a:rPr>
                <a:t>(including EUDR) </a:t>
              </a:r>
              <a:endParaRPr lang="en-US" sz="900" dirty="0">
                <a:solidFill>
                  <a:srgbClr val="000000"/>
                </a:solidFill>
                <a:latin typeface="Aptos Narrow" panose="020B0004020202020204" pitchFamily="34" charset="0"/>
              </a:endParaRPr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B5079D65-2CBF-2190-C873-A91FBB931574}"/>
                </a:ext>
              </a:extLst>
            </p:cNvPr>
            <p:cNvGrpSpPr/>
            <p:nvPr/>
          </p:nvGrpSpPr>
          <p:grpSpPr>
            <a:xfrm>
              <a:off x="6450917" y="2792672"/>
              <a:ext cx="650121" cy="468000"/>
              <a:chOff x="4140851" y="1384435"/>
              <a:chExt cx="487591" cy="351000"/>
            </a:xfrm>
          </p:grpSpPr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6BC1764D-2CB3-CF24-C1FA-C21B67C36D0C}"/>
                  </a:ext>
                </a:extLst>
              </p:cNvPr>
              <p:cNvSpPr/>
              <p:nvPr/>
            </p:nvSpPr>
            <p:spPr>
              <a:xfrm>
                <a:off x="4158341" y="1384435"/>
                <a:ext cx="351000" cy="3510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8"/>
                <a:endParaRPr lang="en-US" sz="9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B6EF0B0-DBF9-342E-5F81-20B28FBEAC25}"/>
                  </a:ext>
                </a:extLst>
              </p:cNvPr>
              <p:cNvSpPr txBox="1"/>
              <p:nvPr/>
            </p:nvSpPr>
            <p:spPr>
              <a:xfrm>
                <a:off x="4140851" y="1449295"/>
                <a:ext cx="48759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57178" fontAlgn="b"/>
                <a:r>
                  <a:rPr lang="en-US" sz="900" b="1">
                    <a:solidFill>
                      <a:prstClr val="white"/>
                    </a:solidFill>
                    <a:latin typeface="Aptos Narrow" panose="020B0004020202020204" pitchFamily="34" charset="0"/>
                  </a:rPr>
                  <a:t>64%</a:t>
                </a:r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A66A3673-78A4-6E02-C53F-9747287CE372}"/>
                </a:ext>
              </a:extLst>
            </p:cNvPr>
            <p:cNvGrpSpPr/>
            <p:nvPr/>
          </p:nvGrpSpPr>
          <p:grpSpPr>
            <a:xfrm>
              <a:off x="6455812" y="3923596"/>
              <a:ext cx="650121" cy="468000"/>
              <a:chOff x="4141129" y="1113450"/>
              <a:chExt cx="487591" cy="351000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DFA4EB1A-7C9B-2160-26C1-65CBD81E6431}"/>
                  </a:ext>
                </a:extLst>
              </p:cNvPr>
              <p:cNvSpPr/>
              <p:nvPr/>
            </p:nvSpPr>
            <p:spPr>
              <a:xfrm>
                <a:off x="4154945" y="1113450"/>
                <a:ext cx="351000" cy="351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8"/>
                <a:endParaRPr lang="en-US" sz="9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B9AFF4D7-E7F4-566B-02C8-CCA707887FA2}"/>
                  </a:ext>
                </a:extLst>
              </p:cNvPr>
              <p:cNvSpPr txBox="1"/>
              <p:nvPr/>
            </p:nvSpPr>
            <p:spPr>
              <a:xfrm>
                <a:off x="4141129" y="1191796"/>
                <a:ext cx="48759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57178" fontAlgn="b"/>
                <a:r>
                  <a:rPr lang="en-US" sz="900" b="1">
                    <a:solidFill>
                      <a:prstClr val="white"/>
                    </a:solidFill>
                    <a:latin typeface="Aptos Narrow" panose="020B0004020202020204" pitchFamily="34" charset="0"/>
                  </a:rPr>
                  <a:t>39%</a:t>
                </a:r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9BEB62BC-B2D8-097C-9E0F-025F03F9D3C7}"/>
                </a:ext>
              </a:extLst>
            </p:cNvPr>
            <p:cNvGrpSpPr/>
            <p:nvPr/>
          </p:nvGrpSpPr>
          <p:grpSpPr>
            <a:xfrm>
              <a:off x="6450912" y="3371035"/>
              <a:ext cx="650121" cy="468000"/>
              <a:chOff x="4140751" y="1243440"/>
              <a:chExt cx="487591" cy="351000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64D82970-DB2C-3A25-E95A-9263B5188F56}"/>
                  </a:ext>
                </a:extLst>
              </p:cNvPr>
              <p:cNvSpPr/>
              <p:nvPr/>
            </p:nvSpPr>
            <p:spPr>
              <a:xfrm>
                <a:off x="4158240" y="1243440"/>
                <a:ext cx="351000" cy="351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8"/>
                <a:endParaRPr lang="en-US" sz="9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36171139-9974-1B8B-C93F-1F680F39EF98}"/>
                  </a:ext>
                </a:extLst>
              </p:cNvPr>
              <p:cNvSpPr txBox="1"/>
              <p:nvPr/>
            </p:nvSpPr>
            <p:spPr>
              <a:xfrm>
                <a:off x="4140751" y="1315497"/>
                <a:ext cx="48759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57178" fontAlgn="b"/>
                <a:r>
                  <a:rPr lang="en-US" sz="900" b="1">
                    <a:solidFill>
                      <a:prstClr val="white"/>
                    </a:solidFill>
                    <a:latin typeface="Aptos Narrow" panose="020B0004020202020204" pitchFamily="34" charset="0"/>
                  </a:rPr>
                  <a:t>42%</a:t>
                </a:r>
              </a:p>
            </p:txBody>
          </p:sp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47043A1-3DF1-4FE5-BC66-C92BAFAC9EDB}"/>
                </a:ext>
              </a:extLst>
            </p:cNvPr>
            <p:cNvSpPr txBox="1"/>
            <p:nvPr/>
          </p:nvSpPr>
          <p:spPr>
            <a:xfrm>
              <a:off x="6474236" y="2473392"/>
              <a:ext cx="5939211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457178">
                <a:defRPr sz="1400" b="0" i="0" u="none" strike="noStrike" kern="1200" spc="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900" b="1">
                  <a:solidFill>
                    <a:srgbClr val="232529"/>
                  </a:solidFill>
                  <a:latin typeface="Arial"/>
                </a:rPr>
                <a:t>The SPI enables suppliers* to:</a:t>
              </a: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0F19455F-164C-A707-C6F9-0B820253B789}"/>
              </a:ext>
            </a:extLst>
          </p:cNvPr>
          <p:cNvSpPr txBox="1"/>
          <p:nvPr/>
        </p:nvSpPr>
        <p:spPr>
          <a:xfrm>
            <a:off x="108850" y="4631653"/>
            <a:ext cx="4153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8"/>
            <a:r>
              <a:rPr lang="en-US" sz="900" i="1">
                <a:solidFill>
                  <a:srgbClr val="232529"/>
                </a:solidFill>
                <a:latin typeface="Arial"/>
              </a:rPr>
              <a:t>*Results of the survey conducted in November 2024 among suppliers evaluated by the SPI (42 respondents)</a:t>
            </a:r>
          </a:p>
        </p:txBody>
      </p:sp>
      <p:sp>
        <p:nvSpPr>
          <p:cNvPr id="5" name="Rectangle horizontal à deux flèches 4">
            <a:extLst>
              <a:ext uri="{FF2B5EF4-FFF2-40B4-BE49-F238E27FC236}">
                <a16:creationId xmlns:a16="http://schemas.microsoft.com/office/drawing/2014/main" id="{0931849A-0088-5392-ECF5-189514A3C3F0}"/>
              </a:ext>
            </a:extLst>
          </p:cNvPr>
          <p:cNvSpPr/>
          <p:nvPr/>
        </p:nvSpPr>
        <p:spPr>
          <a:xfrm rot="5400000">
            <a:off x="4157869" y="-1569605"/>
            <a:ext cx="786277" cy="8552201"/>
          </a:xfrm>
          <a:prstGeom prst="leftRightArrowCallout">
            <a:avLst>
              <a:gd name="adj1" fmla="val 13725"/>
              <a:gd name="adj2" fmla="val 12197"/>
              <a:gd name="adj3" fmla="val 18599"/>
              <a:gd name="adj4" fmla="val 4812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DC5CC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7BF357-8807-F3D4-EE21-284902B106A6}"/>
              </a:ext>
            </a:extLst>
          </p:cNvPr>
          <p:cNvSpPr txBox="1"/>
          <p:nvPr/>
        </p:nvSpPr>
        <p:spPr>
          <a:xfrm>
            <a:off x="2680026" y="2549307"/>
            <a:ext cx="3980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  A </a:t>
            </a:r>
            <a:r>
              <a:rPr lang="fr-FR" sz="1400" b="1" dirty="0" err="1"/>
              <a:t>common</a:t>
            </a:r>
            <a:r>
              <a:rPr lang="fr-FR" sz="1400" b="1" dirty="0"/>
              <a:t> </a:t>
            </a:r>
            <a:r>
              <a:rPr lang="fr-FR" sz="1400" b="1" dirty="0" err="1"/>
              <a:t>framework</a:t>
            </a:r>
            <a:r>
              <a:rPr lang="fr-FR" sz="1400" b="1" dirty="0"/>
              <a:t> </a:t>
            </a:r>
            <a:r>
              <a:rPr lang="fr-FR" sz="1400" b="1" dirty="0" err="1"/>
              <a:t>facilitating</a:t>
            </a:r>
            <a:r>
              <a:rPr lang="fr-FR" sz="1400" b="1" dirty="0"/>
              <a:t> dialogue </a:t>
            </a:r>
            <a:endParaRPr lang="fr-FR" sz="1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57335-3C9E-4525-77BA-63B43706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/>
              <a:t>The SPI |</a:t>
            </a:r>
            <a:r>
              <a:rPr lang="fr-FR" sz="2800" dirty="0"/>
              <a:t> </a:t>
            </a:r>
            <a:r>
              <a:rPr lang="fr-FR" sz="2800" b="0" dirty="0"/>
              <a:t>Encourages dialogue at </a:t>
            </a:r>
            <a:r>
              <a:rPr lang="fr-FR" sz="2800" b="0" dirty="0" err="1"/>
              <a:t>each</a:t>
            </a:r>
            <a:r>
              <a:rPr lang="fr-FR" sz="2800" b="0" dirty="0"/>
              <a:t> </a:t>
            </a:r>
            <a:r>
              <a:rPr lang="fr-FR" sz="2800" b="0" dirty="0" err="1"/>
              <a:t>step</a:t>
            </a:r>
            <a:endParaRPr lang="fr-FR" sz="2800" b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B5AD01-83B5-6F42-A6DB-F34F28EF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9DB986-AFA2-ECFB-8425-D9ADDDB8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07A-B25B-4B3D-AE98-F7E5DDBE5F46}" type="slidenum">
              <a:rPr lang="en-PH" smtClean="0"/>
              <a:pPr/>
              <a:t>7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6" name="Losange 5">
            <a:extLst>
              <a:ext uri="{FF2B5EF4-FFF2-40B4-BE49-F238E27FC236}">
                <a16:creationId xmlns:a16="http://schemas.microsoft.com/office/drawing/2014/main" id="{05A441B2-97D8-D7CE-350B-ED7CD11C2C75}"/>
              </a:ext>
            </a:extLst>
          </p:cNvPr>
          <p:cNvSpPr/>
          <p:nvPr/>
        </p:nvSpPr>
        <p:spPr>
          <a:xfrm>
            <a:off x="7391729" y="1608075"/>
            <a:ext cx="938327" cy="919316"/>
          </a:xfrm>
          <a:prstGeom prst="diamond">
            <a:avLst/>
          </a:prstGeom>
          <a:solidFill>
            <a:srgbClr val="F1D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6341E9AF-4FEE-6BDD-8D78-BA695D7A561A}"/>
              </a:ext>
            </a:extLst>
          </p:cNvPr>
          <p:cNvSpPr/>
          <p:nvPr/>
        </p:nvSpPr>
        <p:spPr>
          <a:xfrm>
            <a:off x="363281" y="1617063"/>
            <a:ext cx="938327" cy="919316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que 7" descr="Liste de contrôle contour">
            <a:extLst>
              <a:ext uri="{FF2B5EF4-FFF2-40B4-BE49-F238E27FC236}">
                <a16:creationId xmlns:a16="http://schemas.microsoft.com/office/drawing/2014/main" id="{918B6003-F359-FCB1-0AF7-B7C9A804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367" y="1838455"/>
            <a:ext cx="476532" cy="4765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D16BD2E-D3BA-CAA3-424D-5B0E9A9ECA87}"/>
              </a:ext>
            </a:extLst>
          </p:cNvPr>
          <p:cNvSpPr txBox="1"/>
          <p:nvPr/>
        </p:nvSpPr>
        <p:spPr>
          <a:xfrm>
            <a:off x="31705" y="2629017"/>
            <a:ext cx="154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Suppliers’ Initial SPI submission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D863A3F9-57E0-84BD-B67F-6CEA223F541E}"/>
              </a:ext>
            </a:extLst>
          </p:cNvPr>
          <p:cNvSpPr/>
          <p:nvPr/>
        </p:nvSpPr>
        <p:spPr>
          <a:xfrm>
            <a:off x="1924752" y="1611484"/>
            <a:ext cx="938327" cy="9193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que 10" descr="Boulier contour">
            <a:extLst>
              <a:ext uri="{FF2B5EF4-FFF2-40B4-BE49-F238E27FC236}">
                <a16:creationId xmlns:a16="http://schemas.microsoft.com/office/drawing/2014/main" id="{B77CBD23-7523-A227-7DFD-2D63E2434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0296" y="1856347"/>
            <a:ext cx="447239" cy="44723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D98CA67-F405-BBC6-8862-2A8431BAF2CA}"/>
              </a:ext>
            </a:extLst>
          </p:cNvPr>
          <p:cNvSpPr txBox="1"/>
          <p:nvPr/>
        </p:nvSpPr>
        <p:spPr>
          <a:xfrm>
            <a:off x="1342780" y="2625823"/>
            <a:ext cx="2165217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ASD Preliminary Feedback</a:t>
            </a:r>
          </a:p>
          <a:p>
            <a:pPr algn="ctr"/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Preliminary score &amp; detailed feedbacks communicated to suppliers. </a:t>
            </a:r>
          </a:p>
        </p:txBody>
      </p:sp>
      <p:sp>
        <p:nvSpPr>
          <p:cNvPr id="13" name="Losange 12">
            <a:extLst>
              <a:ext uri="{FF2B5EF4-FFF2-40B4-BE49-F238E27FC236}">
                <a16:creationId xmlns:a16="http://schemas.microsoft.com/office/drawing/2014/main" id="{8573E3F3-B36C-8023-DDBD-8CE39668001E}"/>
              </a:ext>
            </a:extLst>
          </p:cNvPr>
          <p:cNvSpPr/>
          <p:nvPr/>
        </p:nvSpPr>
        <p:spPr>
          <a:xfrm>
            <a:off x="3680726" y="1611484"/>
            <a:ext cx="938327" cy="919316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BC60E4-031B-E43E-2D61-A15A4382A26D}"/>
              </a:ext>
            </a:extLst>
          </p:cNvPr>
          <p:cNvSpPr txBox="1"/>
          <p:nvPr/>
        </p:nvSpPr>
        <p:spPr>
          <a:xfrm>
            <a:off x="3183890" y="2625823"/>
            <a:ext cx="19602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Suppliers update </a:t>
            </a:r>
            <a:r>
              <a:rPr lang="en-GB" sz="9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anwers</a:t>
            </a: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Final Submission</a:t>
            </a:r>
          </a:p>
        </p:txBody>
      </p:sp>
      <p:sp>
        <p:nvSpPr>
          <p:cNvPr id="15" name="Losange 14">
            <a:extLst>
              <a:ext uri="{FF2B5EF4-FFF2-40B4-BE49-F238E27FC236}">
                <a16:creationId xmlns:a16="http://schemas.microsoft.com/office/drawing/2014/main" id="{9970CE3B-F639-33AA-A260-31471F96C62E}"/>
              </a:ext>
            </a:extLst>
          </p:cNvPr>
          <p:cNvSpPr/>
          <p:nvPr/>
        </p:nvSpPr>
        <p:spPr>
          <a:xfrm>
            <a:off x="5455196" y="1611483"/>
            <a:ext cx="938327" cy="9193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3D91CBE-91A6-BB0A-8967-700E22F1521D}"/>
              </a:ext>
            </a:extLst>
          </p:cNvPr>
          <p:cNvSpPr txBox="1"/>
          <p:nvPr/>
        </p:nvSpPr>
        <p:spPr>
          <a:xfrm>
            <a:off x="4824638" y="2625823"/>
            <a:ext cx="21652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ASD Final Feedback </a:t>
            </a:r>
          </a:p>
          <a:p>
            <a:pPr algn="ctr"/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feedback on updated answers</a:t>
            </a:r>
          </a:p>
          <a:p>
            <a:pPr algn="ctr"/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score communicated </a:t>
            </a:r>
          </a:p>
          <a:p>
            <a:pPr algn="ctr"/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in prioritizing actions</a:t>
            </a:r>
          </a:p>
        </p:txBody>
      </p:sp>
      <p:pic>
        <p:nvPicPr>
          <p:cNvPr id="17" name="Graphique 16" descr="Liste de contrôle contour">
            <a:extLst>
              <a:ext uri="{FF2B5EF4-FFF2-40B4-BE49-F238E27FC236}">
                <a16:creationId xmlns:a16="http://schemas.microsoft.com/office/drawing/2014/main" id="{5F8279F3-6BF0-B802-C81B-7A9CA3AA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6094" y="1832875"/>
            <a:ext cx="476532" cy="476532"/>
          </a:xfrm>
          <a:prstGeom prst="rect">
            <a:avLst/>
          </a:prstGeom>
        </p:spPr>
      </p:pic>
      <p:pic>
        <p:nvPicPr>
          <p:cNvPr id="18" name="Graphique 17" descr="Badge à suivre contour">
            <a:extLst>
              <a:ext uri="{FF2B5EF4-FFF2-40B4-BE49-F238E27FC236}">
                <a16:creationId xmlns:a16="http://schemas.microsoft.com/office/drawing/2014/main" id="{F799CF0F-A2C4-B729-B256-7E7BBAC2F8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1804" y="1879755"/>
            <a:ext cx="436171" cy="436171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65C3FDE-894B-F159-1A13-C2F830497668}"/>
              </a:ext>
            </a:extLst>
          </p:cNvPr>
          <p:cNvSpPr/>
          <p:nvPr/>
        </p:nvSpPr>
        <p:spPr>
          <a:xfrm>
            <a:off x="421762" y="3780846"/>
            <a:ext cx="8300475" cy="557385"/>
          </a:xfrm>
          <a:prstGeom prst="roundRect">
            <a:avLst/>
          </a:prstGeom>
          <a:solidFill>
            <a:schemeClr val="accent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67300"/>
                      <a:gd name="connsiteY0" fmla="*/ 240640 h 1443811"/>
                      <a:gd name="connsiteX1" fmla="*/ 240640 w 11067300"/>
                      <a:gd name="connsiteY1" fmla="*/ 0 h 1443811"/>
                      <a:gd name="connsiteX2" fmla="*/ 1113987 w 11067300"/>
                      <a:gd name="connsiteY2" fmla="*/ 0 h 1443811"/>
                      <a:gd name="connsiteX3" fmla="*/ 1669753 w 11067300"/>
                      <a:gd name="connsiteY3" fmla="*/ 0 h 1443811"/>
                      <a:gd name="connsiteX4" fmla="*/ 2119659 w 11067300"/>
                      <a:gd name="connsiteY4" fmla="*/ 0 h 1443811"/>
                      <a:gd name="connsiteX5" fmla="*/ 2887145 w 11067300"/>
                      <a:gd name="connsiteY5" fmla="*/ 0 h 1443811"/>
                      <a:gd name="connsiteX6" fmla="*/ 3442911 w 11067300"/>
                      <a:gd name="connsiteY6" fmla="*/ 0 h 1443811"/>
                      <a:gd name="connsiteX7" fmla="*/ 4316258 w 11067300"/>
                      <a:gd name="connsiteY7" fmla="*/ 0 h 1443811"/>
                      <a:gd name="connsiteX8" fmla="*/ 4766164 w 11067300"/>
                      <a:gd name="connsiteY8" fmla="*/ 0 h 1443811"/>
                      <a:gd name="connsiteX9" fmla="*/ 5639510 w 11067300"/>
                      <a:gd name="connsiteY9" fmla="*/ 0 h 1443811"/>
                      <a:gd name="connsiteX10" fmla="*/ 5983556 w 11067300"/>
                      <a:gd name="connsiteY10" fmla="*/ 0 h 1443811"/>
                      <a:gd name="connsiteX11" fmla="*/ 6645182 w 11067300"/>
                      <a:gd name="connsiteY11" fmla="*/ 0 h 1443811"/>
                      <a:gd name="connsiteX12" fmla="*/ 7306808 w 11067300"/>
                      <a:gd name="connsiteY12" fmla="*/ 0 h 1443811"/>
                      <a:gd name="connsiteX13" fmla="*/ 7862574 w 11067300"/>
                      <a:gd name="connsiteY13" fmla="*/ 0 h 1443811"/>
                      <a:gd name="connsiteX14" fmla="*/ 8735921 w 11067300"/>
                      <a:gd name="connsiteY14" fmla="*/ 0 h 1443811"/>
                      <a:gd name="connsiteX15" fmla="*/ 9609268 w 11067300"/>
                      <a:gd name="connsiteY15" fmla="*/ 0 h 1443811"/>
                      <a:gd name="connsiteX16" fmla="*/ 10059174 w 11067300"/>
                      <a:gd name="connsiteY16" fmla="*/ 0 h 1443811"/>
                      <a:gd name="connsiteX17" fmla="*/ 10826660 w 11067300"/>
                      <a:gd name="connsiteY17" fmla="*/ 0 h 1443811"/>
                      <a:gd name="connsiteX18" fmla="*/ 11067300 w 11067300"/>
                      <a:gd name="connsiteY18" fmla="*/ 240640 h 1443811"/>
                      <a:gd name="connsiteX19" fmla="*/ 11067300 w 11067300"/>
                      <a:gd name="connsiteY19" fmla="*/ 731531 h 1443811"/>
                      <a:gd name="connsiteX20" fmla="*/ 11067300 w 11067300"/>
                      <a:gd name="connsiteY20" fmla="*/ 1203171 h 1443811"/>
                      <a:gd name="connsiteX21" fmla="*/ 10826660 w 11067300"/>
                      <a:gd name="connsiteY21" fmla="*/ 1443811 h 1443811"/>
                      <a:gd name="connsiteX22" fmla="*/ 10270894 w 11067300"/>
                      <a:gd name="connsiteY22" fmla="*/ 1443811 h 1443811"/>
                      <a:gd name="connsiteX23" fmla="*/ 9609268 w 11067300"/>
                      <a:gd name="connsiteY23" fmla="*/ 1443811 h 1443811"/>
                      <a:gd name="connsiteX24" fmla="*/ 9265222 w 11067300"/>
                      <a:gd name="connsiteY24" fmla="*/ 1443811 h 1443811"/>
                      <a:gd name="connsiteX25" fmla="*/ 8921176 w 11067300"/>
                      <a:gd name="connsiteY25" fmla="*/ 1443811 h 1443811"/>
                      <a:gd name="connsiteX26" fmla="*/ 8259550 w 11067300"/>
                      <a:gd name="connsiteY26" fmla="*/ 1443811 h 1443811"/>
                      <a:gd name="connsiteX27" fmla="*/ 7809644 w 11067300"/>
                      <a:gd name="connsiteY27" fmla="*/ 1443811 h 1443811"/>
                      <a:gd name="connsiteX28" fmla="*/ 7042158 w 11067300"/>
                      <a:gd name="connsiteY28" fmla="*/ 1443811 h 1443811"/>
                      <a:gd name="connsiteX29" fmla="*/ 6592252 w 11067300"/>
                      <a:gd name="connsiteY29" fmla="*/ 1443811 h 1443811"/>
                      <a:gd name="connsiteX30" fmla="*/ 5824766 w 11067300"/>
                      <a:gd name="connsiteY30" fmla="*/ 1443811 h 1443811"/>
                      <a:gd name="connsiteX31" fmla="*/ 5480720 w 11067300"/>
                      <a:gd name="connsiteY31" fmla="*/ 1443811 h 1443811"/>
                      <a:gd name="connsiteX32" fmla="*/ 4713233 w 11067300"/>
                      <a:gd name="connsiteY32" fmla="*/ 1443811 h 1443811"/>
                      <a:gd name="connsiteX33" fmla="*/ 4263328 w 11067300"/>
                      <a:gd name="connsiteY33" fmla="*/ 1443811 h 1443811"/>
                      <a:gd name="connsiteX34" fmla="*/ 3919282 w 11067300"/>
                      <a:gd name="connsiteY34" fmla="*/ 1443811 h 1443811"/>
                      <a:gd name="connsiteX35" fmla="*/ 3469376 w 11067300"/>
                      <a:gd name="connsiteY35" fmla="*/ 1443811 h 1443811"/>
                      <a:gd name="connsiteX36" fmla="*/ 2701890 w 11067300"/>
                      <a:gd name="connsiteY36" fmla="*/ 1443811 h 1443811"/>
                      <a:gd name="connsiteX37" fmla="*/ 2251984 w 11067300"/>
                      <a:gd name="connsiteY37" fmla="*/ 1443811 h 1443811"/>
                      <a:gd name="connsiteX38" fmla="*/ 1907938 w 11067300"/>
                      <a:gd name="connsiteY38" fmla="*/ 1443811 h 1443811"/>
                      <a:gd name="connsiteX39" fmla="*/ 1458032 w 11067300"/>
                      <a:gd name="connsiteY39" fmla="*/ 1443811 h 1443811"/>
                      <a:gd name="connsiteX40" fmla="*/ 902266 w 11067300"/>
                      <a:gd name="connsiteY40" fmla="*/ 1443811 h 1443811"/>
                      <a:gd name="connsiteX41" fmla="*/ 240640 w 11067300"/>
                      <a:gd name="connsiteY41" fmla="*/ 1443811 h 1443811"/>
                      <a:gd name="connsiteX42" fmla="*/ 0 w 11067300"/>
                      <a:gd name="connsiteY42" fmla="*/ 1203171 h 1443811"/>
                      <a:gd name="connsiteX43" fmla="*/ 0 w 11067300"/>
                      <a:gd name="connsiteY43" fmla="*/ 702655 h 1443811"/>
                      <a:gd name="connsiteX44" fmla="*/ 0 w 11067300"/>
                      <a:gd name="connsiteY44" fmla="*/ 240640 h 1443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067300" h="1443811" extrusionOk="0">
                        <a:moveTo>
                          <a:pt x="0" y="240640"/>
                        </a:moveTo>
                        <a:cubicBezTo>
                          <a:pt x="-2589" y="106141"/>
                          <a:pt x="85462" y="8360"/>
                          <a:pt x="240640" y="0"/>
                        </a:cubicBezTo>
                        <a:cubicBezTo>
                          <a:pt x="617931" y="3121"/>
                          <a:pt x="843798" y="32627"/>
                          <a:pt x="1113987" y="0"/>
                        </a:cubicBezTo>
                        <a:cubicBezTo>
                          <a:pt x="1384176" y="-32627"/>
                          <a:pt x="1546472" y="17476"/>
                          <a:pt x="1669753" y="0"/>
                        </a:cubicBezTo>
                        <a:cubicBezTo>
                          <a:pt x="1793034" y="-17476"/>
                          <a:pt x="1921668" y="-12772"/>
                          <a:pt x="2119659" y="0"/>
                        </a:cubicBezTo>
                        <a:cubicBezTo>
                          <a:pt x="2317650" y="12772"/>
                          <a:pt x="2579727" y="-1904"/>
                          <a:pt x="2887145" y="0"/>
                        </a:cubicBezTo>
                        <a:cubicBezTo>
                          <a:pt x="3194563" y="1904"/>
                          <a:pt x="3260833" y="-19044"/>
                          <a:pt x="3442911" y="0"/>
                        </a:cubicBezTo>
                        <a:cubicBezTo>
                          <a:pt x="3624989" y="19044"/>
                          <a:pt x="3899258" y="32123"/>
                          <a:pt x="4316258" y="0"/>
                        </a:cubicBezTo>
                        <a:cubicBezTo>
                          <a:pt x="4733258" y="-32123"/>
                          <a:pt x="4566949" y="20312"/>
                          <a:pt x="4766164" y="0"/>
                        </a:cubicBezTo>
                        <a:cubicBezTo>
                          <a:pt x="4965379" y="-20312"/>
                          <a:pt x="5301968" y="38594"/>
                          <a:pt x="5639510" y="0"/>
                        </a:cubicBezTo>
                        <a:cubicBezTo>
                          <a:pt x="5977052" y="-38594"/>
                          <a:pt x="5857954" y="13244"/>
                          <a:pt x="5983556" y="0"/>
                        </a:cubicBezTo>
                        <a:cubicBezTo>
                          <a:pt x="6109158" y="-13244"/>
                          <a:pt x="6331000" y="28634"/>
                          <a:pt x="6645182" y="0"/>
                        </a:cubicBezTo>
                        <a:cubicBezTo>
                          <a:pt x="6959364" y="-28634"/>
                          <a:pt x="7147246" y="-10530"/>
                          <a:pt x="7306808" y="0"/>
                        </a:cubicBezTo>
                        <a:cubicBezTo>
                          <a:pt x="7466370" y="10530"/>
                          <a:pt x="7678075" y="1891"/>
                          <a:pt x="7862574" y="0"/>
                        </a:cubicBezTo>
                        <a:cubicBezTo>
                          <a:pt x="8047073" y="-1891"/>
                          <a:pt x="8386291" y="-2303"/>
                          <a:pt x="8735921" y="0"/>
                        </a:cubicBezTo>
                        <a:cubicBezTo>
                          <a:pt x="9085551" y="2303"/>
                          <a:pt x="9363573" y="12715"/>
                          <a:pt x="9609268" y="0"/>
                        </a:cubicBezTo>
                        <a:cubicBezTo>
                          <a:pt x="9854963" y="-12715"/>
                          <a:pt x="9841719" y="14604"/>
                          <a:pt x="10059174" y="0"/>
                        </a:cubicBezTo>
                        <a:cubicBezTo>
                          <a:pt x="10276629" y="-14604"/>
                          <a:pt x="10541818" y="24979"/>
                          <a:pt x="10826660" y="0"/>
                        </a:cubicBezTo>
                        <a:cubicBezTo>
                          <a:pt x="10947791" y="-23995"/>
                          <a:pt x="11069547" y="77350"/>
                          <a:pt x="11067300" y="240640"/>
                        </a:cubicBezTo>
                        <a:cubicBezTo>
                          <a:pt x="11043505" y="354480"/>
                          <a:pt x="11082161" y="511465"/>
                          <a:pt x="11067300" y="731531"/>
                        </a:cubicBezTo>
                        <a:cubicBezTo>
                          <a:pt x="11052439" y="951597"/>
                          <a:pt x="11064051" y="1043729"/>
                          <a:pt x="11067300" y="1203171"/>
                        </a:cubicBezTo>
                        <a:cubicBezTo>
                          <a:pt x="11094433" y="1319979"/>
                          <a:pt x="10948097" y="1462012"/>
                          <a:pt x="10826660" y="1443811"/>
                        </a:cubicBezTo>
                        <a:cubicBezTo>
                          <a:pt x="10630009" y="1430626"/>
                          <a:pt x="10455083" y="1430836"/>
                          <a:pt x="10270894" y="1443811"/>
                        </a:cubicBezTo>
                        <a:cubicBezTo>
                          <a:pt x="10086705" y="1456786"/>
                          <a:pt x="9889558" y="1461515"/>
                          <a:pt x="9609268" y="1443811"/>
                        </a:cubicBezTo>
                        <a:cubicBezTo>
                          <a:pt x="9328978" y="1426107"/>
                          <a:pt x="9406736" y="1453344"/>
                          <a:pt x="9265222" y="1443811"/>
                        </a:cubicBezTo>
                        <a:cubicBezTo>
                          <a:pt x="9123708" y="1434278"/>
                          <a:pt x="9061167" y="1445018"/>
                          <a:pt x="8921176" y="1443811"/>
                        </a:cubicBezTo>
                        <a:cubicBezTo>
                          <a:pt x="8781185" y="1442604"/>
                          <a:pt x="8506829" y="1413678"/>
                          <a:pt x="8259550" y="1443811"/>
                        </a:cubicBezTo>
                        <a:cubicBezTo>
                          <a:pt x="8012271" y="1473944"/>
                          <a:pt x="7951545" y="1435867"/>
                          <a:pt x="7809644" y="1443811"/>
                        </a:cubicBezTo>
                        <a:cubicBezTo>
                          <a:pt x="7667743" y="1451755"/>
                          <a:pt x="7256075" y="1473746"/>
                          <a:pt x="7042158" y="1443811"/>
                        </a:cubicBezTo>
                        <a:cubicBezTo>
                          <a:pt x="6828241" y="1413876"/>
                          <a:pt x="6773361" y="1457426"/>
                          <a:pt x="6592252" y="1443811"/>
                        </a:cubicBezTo>
                        <a:cubicBezTo>
                          <a:pt x="6411143" y="1430196"/>
                          <a:pt x="6195386" y="1406032"/>
                          <a:pt x="5824766" y="1443811"/>
                        </a:cubicBezTo>
                        <a:cubicBezTo>
                          <a:pt x="5454146" y="1481590"/>
                          <a:pt x="5590685" y="1455367"/>
                          <a:pt x="5480720" y="1443811"/>
                        </a:cubicBezTo>
                        <a:cubicBezTo>
                          <a:pt x="5370755" y="1432255"/>
                          <a:pt x="5082308" y="1419865"/>
                          <a:pt x="4713233" y="1443811"/>
                        </a:cubicBezTo>
                        <a:cubicBezTo>
                          <a:pt x="4344158" y="1467757"/>
                          <a:pt x="4461439" y="1433239"/>
                          <a:pt x="4263328" y="1443811"/>
                        </a:cubicBezTo>
                        <a:cubicBezTo>
                          <a:pt x="4065217" y="1454383"/>
                          <a:pt x="4074950" y="1441994"/>
                          <a:pt x="3919282" y="1443811"/>
                        </a:cubicBezTo>
                        <a:cubicBezTo>
                          <a:pt x="3763614" y="1445628"/>
                          <a:pt x="3645422" y="1449369"/>
                          <a:pt x="3469376" y="1443811"/>
                        </a:cubicBezTo>
                        <a:cubicBezTo>
                          <a:pt x="3293330" y="1438253"/>
                          <a:pt x="3052600" y="1424059"/>
                          <a:pt x="2701890" y="1443811"/>
                        </a:cubicBezTo>
                        <a:cubicBezTo>
                          <a:pt x="2351180" y="1463563"/>
                          <a:pt x="2369468" y="1438182"/>
                          <a:pt x="2251984" y="1443811"/>
                        </a:cubicBezTo>
                        <a:cubicBezTo>
                          <a:pt x="2134500" y="1449440"/>
                          <a:pt x="1986231" y="1444456"/>
                          <a:pt x="1907938" y="1443811"/>
                        </a:cubicBezTo>
                        <a:cubicBezTo>
                          <a:pt x="1829645" y="1443166"/>
                          <a:pt x="1666090" y="1443941"/>
                          <a:pt x="1458032" y="1443811"/>
                        </a:cubicBezTo>
                        <a:cubicBezTo>
                          <a:pt x="1249974" y="1443681"/>
                          <a:pt x="1090747" y="1430276"/>
                          <a:pt x="902266" y="1443811"/>
                        </a:cubicBezTo>
                        <a:cubicBezTo>
                          <a:pt x="713785" y="1457346"/>
                          <a:pt x="495167" y="1469494"/>
                          <a:pt x="240640" y="1443811"/>
                        </a:cubicBezTo>
                        <a:cubicBezTo>
                          <a:pt x="102962" y="1448552"/>
                          <a:pt x="19603" y="1340473"/>
                          <a:pt x="0" y="1203171"/>
                        </a:cubicBezTo>
                        <a:cubicBezTo>
                          <a:pt x="-24619" y="981647"/>
                          <a:pt x="-16686" y="816921"/>
                          <a:pt x="0" y="702655"/>
                        </a:cubicBezTo>
                        <a:cubicBezTo>
                          <a:pt x="16686" y="588389"/>
                          <a:pt x="14413" y="413972"/>
                          <a:pt x="0" y="24064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Beyond an </a:t>
            </a:r>
            <a:r>
              <a:rPr lang="fr-FR" sz="1200" dirty="0" err="1">
                <a:solidFill>
                  <a:schemeClr val="bg1"/>
                </a:solidFill>
              </a:rPr>
              <a:t>evaluation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tool</a:t>
            </a:r>
            <a:r>
              <a:rPr lang="fr-FR" sz="1200" dirty="0">
                <a:solidFill>
                  <a:schemeClr val="bg1"/>
                </a:solidFill>
              </a:rPr>
              <a:t>, the SPI </a:t>
            </a:r>
            <a:r>
              <a:rPr lang="fr-FR" sz="1200" dirty="0" err="1">
                <a:solidFill>
                  <a:schemeClr val="bg1"/>
                </a:solidFill>
              </a:rPr>
              <a:t>aims</a:t>
            </a:r>
            <a:r>
              <a:rPr lang="fr-FR" sz="1200" dirty="0">
                <a:solidFill>
                  <a:schemeClr val="bg1"/>
                </a:solidFill>
              </a:rPr>
              <a:t> at </a:t>
            </a:r>
            <a:r>
              <a:rPr lang="fr-FR" sz="1200" dirty="0" err="1">
                <a:solidFill>
                  <a:schemeClr val="bg1"/>
                </a:solidFill>
              </a:rPr>
              <a:t>supporting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suppliers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journey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towards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sustainability</a:t>
            </a:r>
            <a:r>
              <a:rPr lang="fr-FR" sz="1200" dirty="0">
                <a:solidFill>
                  <a:schemeClr val="bg1"/>
                </a:solidFill>
              </a:rPr>
              <a:t> by </a:t>
            </a:r>
            <a:r>
              <a:rPr lang="fr-FR" sz="1200" dirty="0" err="1">
                <a:solidFill>
                  <a:schemeClr val="bg1"/>
                </a:solidFill>
              </a:rPr>
              <a:t>creating</a:t>
            </a:r>
            <a:r>
              <a:rPr lang="fr-FR" sz="1200" dirty="0">
                <a:solidFill>
                  <a:schemeClr val="bg1"/>
                </a:solidFill>
              </a:rPr>
              <a:t> an on-</a:t>
            </a:r>
            <a:r>
              <a:rPr lang="fr-FR" sz="1200" dirty="0" err="1">
                <a:solidFill>
                  <a:schemeClr val="bg1"/>
                </a:solidFill>
              </a:rPr>
              <a:t>going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b="1" dirty="0">
                <a:solidFill>
                  <a:schemeClr val="bg1"/>
                </a:solidFill>
              </a:rPr>
              <a:t>exchange and </a:t>
            </a:r>
            <a:r>
              <a:rPr lang="fr-FR" sz="1200" dirty="0" err="1">
                <a:solidFill>
                  <a:schemeClr val="bg1"/>
                </a:solidFill>
              </a:rPr>
              <a:t>providing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b="1" dirty="0">
                <a:solidFill>
                  <a:schemeClr val="bg1"/>
                </a:solidFill>
              </a:rPr>
              <a:t>collective and </a:t>
            </a:r>
            <a:r>
              <a:rPr lang="fr-FR" sz="1200" b="1" dirty="0" err="1">
                <a:solidFill>
                  <a:schemeClr val="bg1"/>
                </a:solidFill>
              </a:rPr>
              <a:t>individual</a:t>
            </a:r>
            <a:r>
              <a:rPr lang="fr-FR" sz="1200" b="1" dirty="0">
                <a:solidFill>
                  <a:schemeClr val="bg1"/>
                </a:solidFill>
              </a:rPr>
              <a:t> support for </a:t>
            </a:r>
            <a:r>
              <a:rPr lang="fr-FR" sz="1200" b="1" dirty="0" err="1">
                <a:solidFill>
                  <a:schemeClr val="bg1"/>
                </a:solidFill>
              </a:rPr>
              <a:t>concrete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progress</a:t>
            </a:r>
            <a:r>
              <a:rPr lang="fr-FR" sz="1200" b="1" dirty="0">
                <a:solidFill>
                  <a:schemeClr val="bg1"/>
                </a:solidFill>
              </a:rPr>
              <a:t>. 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83B6D0B-0D6F-F89B-DCE9-06B6032688D5}"/>
              </a:ext>
            </a:extLst>
          </p:cNvPr>
          <p:cNvCxnSpPr>
            <a:cxnSpLocks/>
          </p:cNvCxnSpPr>
          <p:nvPr/>
        </p:nvCxnSpPr>
        <p:spPr>
          <a:xfrm>
            <a:off x="6421849" y="2076720"/>
            <a:ext cx="9415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0D6F0BA-29D4-813E-2430-AD1E4390A966}"/>
              </a:ext>
            </a:extLst>
          </p:cNvPr>
          <p:cNvCxnSpPr>
            <a:cxnSpLocks/>
          </p:cNvCxnSpPr>
          <p:nvPr/>
        </p:nvCxnSpPr>
        <p:spPr>
          <a:xfrm>
            <a:off x="4667464" y="2070815"/>
            <a:ext cx="747099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ECB7B16-4DB9-1824-F905-4A0B7898FDE1}"/>
              </a:ext>
            </a:extLst>
          </p:cNvPr>
          <p:cNvCxnSpPr>
            <a:cxnSpLocks/>
          </p:cNvCxnSpPr>
          <p:nvPr/>
        </p:nvCxnSpPr>
        <p:spPr>
          <a:xfrm>
            <a:off x="2893285" y="2070815"/>
            <a:ext cx="747099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A5AB3D2-AEEE-F81C-04C7-9C958F8354FA}"/>
              </a:ext>
            </a:extLst>
          </p:cNvPr>
          <p:cNvCxnSpPr>
            <a:cxnSpLocks/>
          </p:cNvCxnSpPr>
          <p:nvPr/>
        </p:nvCxnSpPr>
        <p:spPr>
          <a:xfrm flipV="1">
            <a:off x="1356636" y="2071141"/>
            <a:ext cx="498740" cy="1019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8B76F0E-6240-E3CE-A3A4-D6777AD7EEE1}"/>
              </a:ext>
            </a:extLst>
          </p:cNvPr>
          <p:cNvSpPr txBox="1"/>
          <p:nvPr/>
        </p:nvSpPr>
        <p:spPr>
          <a:xfrm>
            <a:off x="6856865" y="2627268"/>
            <a:ext cx="2104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ASD Support Module </a:t>
            </a:r>
          </a:p>
          <a:p>
            <a:pPr algn="ctr"/>
            <a:r>
              <a:rPr lang="fr-FR" sz="900" kern="0" dirty="0">
                <a:solidFill>
                  <a:srgbClr val="232529"/>
                </a:solidFill>
                <a:latin typeface="Arial"/>
              </a:rPr>
              <a:t>A</a:t>
            </a:r>
            <a:r>
              <a:rPr lang="fr-FR" sz="900" kern="0" dirty="0" err="1">
                <a:solidFill>
                  <a:srgbClr val="232529"/>
                </a:solidFill>
                <a:latin typeface="Arial"/>
              </a:rPr>
              <a:t>dditional</a:t>
            </a:r>
            <a:r>
              <a:rPr lang="fr-FR" sz="900" kern="0" dirty="0">
                <a:solidFill>
                  <a:srgbClr val="232529"/>
                </a:solidFill>
                <a:latin typeface="Arial"/>
              </a:rPr>
              <a:t> support for supplier in </a:t>
            </a:r>
            <a:r>
              <a:rPr lang="fr-FR" sz="900" kern="0" dirty="0" err="1">
                <a:solidFill>
                  <a:srgbClr val="232529"/>
                </a:solidFill>
                <a:latin typeface="Arial"/>
              </a:rPr>
              <a:t>their</a:t>
            </a:r>
            <a:r>
              <a:rPr lang="fr-FR" sz="900" kern="0" dirty="0">
                <a:solidFill>
                  <a:srgbClr val="232529"/>
                </a:solidFill>
                <a:latin typeface="Arial"/>
              </a:rPr>
              <a:t> Due Diligence </a:t>
            </a:r>
            <a:r>
              <a:rPr lang="fr-FR" sz="900" kern="0" dirty="0" err="1">
                <a:solidFill>
                  <a:srgbClr val="232529"/>
                </a:solidFill>
                <a:latin typeface="Arial"/>
              </a:rPr>
              <a:t>with</a:t>
            </a:r>
            <a:r>
              <a:rPr lang="fr-FR" sz="900" kern="0" dirty="0">
                <a:solidFill>
                  <a:srgbClr val="232529"/>
                </a:solidFill>
                <a:latin typeface="Arial"/>
              </a:rPr>
              <a:t> </a:t>
            </a:r>
            <a:r>
              <a:rPr lang="fr-FR" sz="900" kern="0" dirty="0" err="1">
                <a:solidFill>
                  <a:srgbClr val="232529"/>
                </a:solidFill>
                <a:latin typeface="Arial"/>
              </a:rPr>
              <a:t>operational</a:t>
            </a:r>
            <a:r>
              <a:rPr lang="fr-FR" sz="900" kern="0" dirty="0">
                <a:solidFill>
                  <a:srgbClr val="232529"/>
                </a:solidFill>
                <a:latin typeface="Arial"/>
              </a:rPr>
              <a:t> </a:t>
            </a:r>
            <a:r>
              <a:rPr lang="fr-FR" sz="900" kern="0" dirty="0" err="1">
                <a:solidFill>
                  <a:srgbClr val="232529"/>
                </a:solidFill>
                <a:latin typeface="Arial"/>
              </a:rPr>
              <a:t>tools</a:t>
            </a:r>
            <a:r>
              <a:rPr lang="fr-FR" sz="900" kern="0" dirty="0">
                <a:solidFill>
                  <a:srgbClr val="232529"/>
                </a:solidFill>
                <a:latin typeface="Arial"/>
              </a:rPr>
              <a:t> and </a:t>
            </a:r>
            <a:r>
              <a:rPr lang="fr-FR" sz="900" kern="0" dirty="0" err="1">
                <a:solidFill>
                  <a:srgbClr val="232529"/>
                </a:solidFill>
                <a:latin typeface="Arial"/>
              </a:rPr>
              <a:t>individual</a:t>
            </a:r>
            <a:r>
              <a:rPr lang="fr-FR" sz="900" kern="0" dirty="0">
                <a:solidFill>
                  <a:srgbClr val="232529"/>
                </a:solidFill>
                <a:latin typeface="Arial"/>
              </a:rPr>
              <a:t> </a:t>
            </a:r>
            <a:r>
              <a:rPr lang="fr-FR" sz="900" kern="0" dirty="0" err="1">
                <a:solidFill>
                  <a:srgbClr val="232529"/>
                </a:solidFill>
                <a:latin typeface="Arial"/>
              </a:rPr>
              <a:t>working</a:t>
            </a:r>
            <a:r>
              <a:rPr lang="fr-FR" sz="900" kern="0" dirty="0">
                <a:solidFill>
                  <a:srgbClr val="232529"/>
                </a:solidFill>
                <a:latin typeface="Arial"/>
              </a:rPr>
              <a:t> sessions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Graphique 24" descr="Guide opérationnel contour">
            <a:extLst>
              <a:ext uri="{FF2B5EF4-FFF2-40B4-BE49-F238E27FC236}">
                <a16:creationId xmlns:a16="http://schemas.microsoft.com/office/drawing/2014/main" id="{E3CF9D5C-6BC0-BFB4-3F0A-FCDEEB9D07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96380" y="1803949"/>
            <a:ext cx="527567" cy="527567"/>
          </a:xfrm>
          <a:prstGeom prst="rect">
            <a:avLst/>
          </a:prstGeom>
        </p:spPr>
      </p:pic>
      <p:sp>
        <p:nvSpPr>
          <p:cNvPr id="27" name="Parenthèse fermante 26">
            <a:extLst>
              <a:ext uri="{FF2B5EF4-FFF2-40B4-BE49-F238E27FC236}">
                <a16:creationId xmlns:a16="http://schemas.microsoft.com/office/drawing/2014/main" id="{AB57A266-5890-5825-914E-649BF6D3C6A7}"/>
              </a:ext>
            </a:extLst>
          </p:cNvPr>
          <p:cNvSpPr/>
          <p:nvPr/>
        </p:nvSpPr>
        <p:spPr>
          <a:xfrm rot="16200000">
            <a:off x="2430566" y="-171025"/>
            <a:ext cx="134270" cy="3308283"/>
          </a:xfrm>
          <a:prstGeom prst="rightBracket">
            <a:avLst/>
          </a:prstGeom>
          <a:ln w="19050">
            <a:solidFill>
              <a:srgbClr val="57D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arenthèse fermante 27">
            <a:extLst>
              <a:ext uri="{FF2B5EF4-FFF2-40B4-BE49-F238E27FC236}">
                <a16:creationId xmlns:a16="http://schemas.microsoft.com/office/drawing/2014/main" id="{7AE4E8F7-5114-7B58-330B-9BFB7FF845E8}"/>
              </a:ext>
            </a:extLst>
          </p:cNvPr>
          <p:cNvSpPr/>
          <p:nvPr/>
        </p:nvSpPr>
        <p:spPr>
          <a:xfrm rot="16200000" flipH="1">
            <a:off x="4077334" y="1619401"/>
            <a:ext cx="177678" cy="3544581"/>
          </a:xfrm>
          <a:prstGeom prst="rightBracket">
            <a:avLst/>
          </a:prstGeom>
          <a:ln w="19050">
            <a:solidFill>
              <a:srgbClr val="1D9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FAE46BA-8010-F1D8-E1F9-716032112E07}"/>
              </a:ext>
            </a:extLst>
          </p:cNvPr>
          <p:cNvSpPr txBox="1"/>
          <p:nvPr/>
        </p:nvSpPr>
        <p:spPr>
          <a:xfrm>
            <a:off x="1897855" y="1249737"/>
            <a:ext cx="13083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Supplier inputs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DA87907-4BE5-89FB-E0FD-9D56AFB7C834}"/>
              </a:ext>
            </a:extLst>
          </p:cNvPr>
          <p:cNvSpPr txBox="1"/>
          <p:nvPr/>
        </p:nvSpPr>
        <p:spPr>
          <a:xfrm>
            <a:off x="3493258" y="3342030"/>
            <a:ext cx="13019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ASD feedbacks</a:t>
            </a:r>
          </a:p>
        </p:txBody>
      </p:sp>
    </p:spTree>
    <p:extLst>
      <p:ext uri="{BB962C8B-B14F-4D97-AF65-F5344CB8AC3E}">
        <p14:creationId xmlns:p14="http://schemas.microsoft.com/office/powerpoint/2010/main" val="217322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6C3C8-56EC-F244-2859-6EBB4CCB3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421CA-960B-90B2-E555-A35C3367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noProof="0"/>
              <a:t>The SPI | </a:t>
            </a:r>
            <a:r>
              <a:rPr lang="fr-FR" sz="2800" b="0" err="1"/>
              <a:t>Engaging</a:t>
            </a:r>
            <a:r>
              <a:rPr lang="fr-FR" sz="2800" b="0"/>
              <a:t> </a:t>
            </a:r>
            <a:r>
              <a:rPr lang="fr-FR" sz="2800" b="0" err="1"/>
              <a:t>suppliers</a:t>
            </a:r>
            <a:r>
              <a:rPr lang="fr-FR" sz="2800" b="0"/>
              <a:t> on Human </a:t>
            </a:r>
            <a:r>
              <a:rPr lang="fr-FR" sz="2800" b="0" err="1"/>
              <a:t>Rights</a:t>
            </a:r>
            <a:endParaRPr lang="fr-FR" sz="2800" b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9047CA-389B-24B4-45F5-43244332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B4DD25-3887-BDA7-59F5-384825AF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07A-B25B-4B3D-AE98-F7E5DDBE5F46}" type="slidenum">
              <a:rPr lang="en-PH" smtClean="0"/>
              <a:pPr/>
              <a:t>8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C44EC-DA1E-3444-A0B7-02527E0978E2}"/>
              </a:ext>
            </a:extLst>
          </p:cNvPr>
          <p:cNvSpPr/>
          <p:nvPr/>
        </p:nvSpPr>
        <p:spPr>
          <a:xfrm>
            <a:off x="3383572" y="2007091"/>
            <a:ext cx="155891" cy="2359107"/>
          </a:xfrm>
          <a:prstGeom prst="rect">
            <a:avLst/>
          </a:prstGeom>
          <a:solidFill>
            <a:srgbClr val="98D4CB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189">
              <a:defRPr/>
            </a:pPr>
            <a:endParaRPr lang="en-GB" kern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66626-0FF4-F6CD-20E7-BFE1A4EB31C2}"/>
              </a:ext>
            </a:extLst>
          </p:cNvPr>
          <p:cNvSpPr/>
          <p:nvPr/>
        </p:nvSpPr>
        <p:spPr>
          <a:xfrm>
            <a:off x="6298123" y="1996954"/>
            <a:ext cx="155891" cy="2443018"/>
          </a:xfrm>
          <a:prstGeom prst="rect">
            <a:avLst/>
          </a:prstGeom>
          <a:solidFill>
            <a:srgbClr val="98D4CB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189">
              <a:defRPr/>
            </a:pPr>
            <a:endParaRPr lang="en-GB" kern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915960-EED7-6D5C-2B18-CA0A5A956911}"/>
              </a:ext>
            </a:extLst>
          </p:cNvPr>
          <p:cNvSpPr/>
          <p:nvPr/>
        </p:nvSpPr>
        <p:spPr>
          <a:xfrm>
            <a:off x="591275" y="2005022"/>
            <a:ext cx="155891" cy="2359107"/>
          </a:xfrm>
          <a:prstGeom prst="rect">
            <a:avLst/>
          </a:prstGeom>
          <a:solidFill>
            <a:srgbClr val="98D4CB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189">
              <a:defRPr/>
            </a:pPr>
            <a:endParaRPr lang="en-GB" kern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F582F-B3DD-50A3-1B24-88E79527D330}"/>
              </a:ext>
            </a:extLst>
          </p:cNvPr>
          <p:cNvSpPr/>
          <p:nvPr/>
        </p:nvSpPr>
        <p:spPr>
          <a:xfrm>
            <a:off x="862209" y="2078345"/>
            <a:ext cx="2436506" cy="5266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189">
              <a:defRPr/>
            </a:pPr>
            <a:r>
              <a:rPr lang="en-GB" sz="1200" b="1" kern="0">
                <a:solidFill>
                  <a:schemeClr val="bg1">
                    <a:lumMod val="65000"/>
                  </a:schemeClr>
                </a:solidFill>
                <a:latin typeface="Arial"/>
              </a:rPr>
              <a:t>Deforestation and conversion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6B18BB7-BCF5-F37D-B6B1-67172F61FD89}"/>
              </a:ext>
            </a:extLst>
          </p:cNvPr>
          <p:cNvSpPr/>
          <p:nvPr/>
        </p:nvSpPr>
        <p:spPr>
          <a:xfrm>
            <a:off x="852096" y="3366639"/>
            <a:ext cx="2036096" cy="5266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189">
              <a:defRPr/>
            </a:pPr>
            <a:r>
              <a:rPr lang="en-GB" sz="1200" b="1" kern="0">
                <a:solidFill>
                  <a:schemeClr val="bg1">
                    <a:lumMod val="65000"/>
                  </a:schemeClr>
                </a:solidFill>
                <a:latin typeface="Arial"/>
              </a:rPr>
              <a:t>Biodiversity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1110757-2155-EF83-C038-0F74621AEC5B}"/>
              </a:ext>
            </a:extLst>
          </p:cNvPr>
          <p:cNvSpPr/>
          <p:nvPr/>
        </p:nvSpPr>
        <p:spPr>
          <a:xfrm>
            <a:off x="853633" y="2940501"/>
            <a:ext cx="2036096" cy="5266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189">
              <a:defRPr/>
            </a:pPr>
            <a:r>
              <a:rPr lang="en-GB" sz="1200" b="1" kern="0">
                <a:solidFill>
                  <a:schemeClr val="bg1">
                    <a:lumMod val="65000"/>
                  </a:schemeClr>
                </a:solidFill>
                <a:latin typeface="Arial"/>
              </a:rPr>
              <a:t>Climate change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4C5C861-58CB-C230-B731-2F06E6230DAA}"/>
              </a:ext>
            </a:extLst>
          </p:cNvPr>
          <p:cNvSpPr/>
          <p:nvPr/>
        </p:nvSpPr>
        <p:spPr>
          <a:xfrm>
            <a:off x="6599168" y="2306186"/>
            <a:ext cx="2375424" cy="53112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457189">
              <a:defRPr/>
            </a:pPr>
            <a:r>
              <a:rPr lang="en-GB" sz="1200" b="1" kern="0">
                <a:solidFill>
                  <a:srgbClr val="E76C39"/>
                </a:solidFill>
                <a:latin typeface="Arial"/>
              </a:rPr>
              <a:t>Grievances management</a:t>
            </a:r>
            <a:endParaRPr lang="en-GB" sz="1200" b="1" kern="0">
              <a:solidFill>
                <a:srgbClr val="E76C39"/>
              </a:solidFill>
              <a:latin typeface="Arial"/>
              <a:cs typeface="Arial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28041C5-A5EA-1DE9-D460-B26870B404E6}"/>
              </a:ext>
            </a:extLst>
          </p:cNvPr>
          <p:cNvSpPr/>
          <p:nvPr/>
        </p:nvSpPr>
        <p:spPr>
          <a:xfrm>
            <a:off x="3651838" y="3076304"/>
            <a:ext cx="2308368" cy="24949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189">
              <a:defRPr/>
            </a:pPr>
            <a:r>
              <a:rPr lang="en-GB" sz="1200" b="1" kern="0">
                <a:solidFill>
                  <a:schemeClr val="bg1">
                    <a:lumMod val="65000"/>
                  </a:schemeClr>
                </a:solidFill>
                <a:latin typeface="Arial"/>
              </a:rPr>
              <a:t>Traceability &amp; Transparency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EB4FF8F-030C-B5AD-D410-0AB85F8CCE0C}"/>
              </a:ext>
            </a:extLst>
          </p:cNvPr>
          <p:cNvSpPr/>
          <p:nvPr/>
        </p:nvSpPr>
        <p:spPr>
          <a:xfrm>
            <a:off x="3648775" y="2381510"/>
            <a:ext cx="2567159" cy="38837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457189">
              <a:defRPr/>
            </a:pPr>
            <a:r>
              <a:rPr lang="en-GB" sz="1200" b="1" kern="0">
                <a:solidFill>
                  <a:srgbClr val="E76C39"/>
                </a:solidFill>
                <a:latin typeface="Arial"/>
              </a:rPr>
              <a:t>Timebound Implementation Plan &amp; Governance </a:t>
            </a:r>
            <a:endParaRPr lang="en-GB" sz="1200" b="1" kern="0">
              <a:solidFill>
                <a:srgbClr val="E76C39"/>
              </a:solidFill>
              <a:latin typeface="Arial"/>
              <a:cs typeface="Arial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7E8641C-3DA7-D9AD-1F00-EB662F4C370D}"/>
              </a:ext>
            </a:extLst>
          </p:cNvPr>
          <p:cNvSpPr/>
          <p:nvPr/>
        </p:nvSpPr>
        <p:spPr>
          <a:xfrm>
            <a:off x="3655452" y="3570913"/>
            <a:ext cx="1676543" cy="5266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457189">
              <a:defRPr/>
            </a:pPr>
            <a:r>
              <a:rPr lang="en-GB" sz="1200" b="1" kern="0">
                <a:solidFill>
                  <a:srgbClr val="E76C39"/>
                </a:solidFill>
                <a:latin typeface="Arial"/>
              </a:rPr>
              <a:t>Supplier evaluation &amp; engagement </a:t>
            </a:r>
            <a:endParaRPr lang="en-GB" sz="1200" b="1" kern="0">
              <a:solidFill>
                <a:srgbClr val="E76C39"/>
              </a:solidFill>
              <a:latin typeface="Arial"/>
              <a:cs typeface="Arial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11FA40E-8419-9290-1A9C-FCCCA5CE404E}"/>
              </a:ext>
            </a:extLst>
          </p:cNvPr>
          <p:cNvSpPr/>
          <p:nvPr/>
        </p:nvSpPr>
        <p:spPr>
          <a:xfrm>
            <a:off x="6613295" y="3595116"/>
            <a:ext cx="2036096" cy="5266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457189">
              <a:defRPr/>
            </a:pPr>
            <a:r>
              <a:rPr lang="en-GB" sz="1100" b="1" kern="0">
                <a:solidFill>
                  <a:srgbClr val="E76C39"/>
                </a:solidFill>
                <a:latin typeface="Arial"/>
              </a:rPr>
              <a:t>Landscape actions</a:t>
            </a:r>
            <a:endParaRPr lang="en-GB" sz="1100" b="1" kern="0">
              <a:solidFill>
                <a:srgbClr val="E76C39"/>
              </a:solidFill>
              <a:latin typeface="Arial"/>
              <a:cs typeface="Arial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4740ACB-A1B0-51A2-A678-AC16B88E971B}"/>
              </a:ext>
            </a:extLst>
          </p:cNvPr>
          <p:cNvSpPr/>
          <p:nvPr/>
        </p:nvSpPr>
        <p:spPr>
          <a:xfrm>
            <a:off x="6613295" y="2927583"/>
            <a:ext cx="2036096" cy="5266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189">
              <a:defRPr/>
            </a:pPr>
            <a:r>
              <a:rPr lang="en-GB" sz="1100" b="1" kern="0">
                <a:solidFill>
                  <a:schemeClr val="bg1">
                    <a:lumMod val="65000"/>
                  </a:schemeClr>
                </a:solidFill>
                <a:latin typeface="Arial"/>
              </a:rPr>
              <a:t>Certification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E4B73A9-13F7-B2B5-52C6-A442A52525D0}"/>
              </a:ext>
            </a:extLst>
          </p:cNvPr>
          <p:cNvSpPr/>
          <p:nvPr/>
        </p:nvSpPr>
        <p:spPr>
          <a:xfrm>
            <a:off x="852096" y="3910445"/>
            <a:ext cx="2036096" cy="29156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189">
              <a:defRPr/>
            </a:pPr>
            <a:r>
              <a:rPr lang="en-GB" sz="1200" b="1" kern="0">
                <a:solidFill>
                  <a:schemeClr val="bg1">
                    <a:lumMod val="65000"/>
                  </a:schemeClr>
                </a:solidFill>
                <a:latin typeface="Arial"/>
              </a:rPr>
              <a:t>Water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EDD0D2A-E2FA-D69F-C9E7-F2201809AD85}"/>
              </a:ext>
            </a:extLst>
          </p:cNvPr>
          <p:cNvSpPr/>
          <p:nvPr/>
        </p:nvSpPr>
        <p:spPr>
          <a:xfrm>
            <a:off x="862209" y="2504484"/>
            <a:ext cx="2036096" cy="5266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457189">
              <a:defRPr/>
            </a:pPr>
            <a:r>
              <a:rPr lang="en-GB" sz="1200" b="1" kern="0" dirty="0">
                <a:solidFill>
                  <a:srgbClr val="E76C39"/>
                </a:solidFill>
                <a:latin typeface="Arial"/>
              </a:rPr>
              <a:t>Human rights</a:t>
            </a:r>
            <a:endParaRPr lang="en-GB" sz="1200" b="1" kern="0" dirty="0">
              <a:solidFill>
                <a:srgbClr val="E76C39"/>
              </a:solidFill>
              <a:latin typeface="Arial"/>
              <a:cs typeface="Arial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C6AEB0-CC1C-41CF-D4B3-10ABF86F70D4}"/>
              </a:ext>
            </a:extLst>
          </p:cNvPr>
          <p:cNvSpPr txBox="1"/>
          <p:nvPr/>
        </p:nvSpPr>
        <p:spPr>
          <a:xfrm>
            <a:off x="591275" y="2143939"/>
            <a:ext cx="34582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39423C8-89F9-760A-610B-DE3ECC037B42}"/>
              </a:ext>
            </a:extLst>
          </p:cNvPr>
          <p:cNvSpPr txBox="1"/>
          <p:nvPr/>
        </p:nvSpPr>
        <p:spPr>
          <a:xfrm>
            <a:off x="591275" y="3005227"/>
            <a:ext cx="34582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7AE7DC0-CBDC-E7F7-0A65-7B5E1316D2CF}"/>
              </a:ext>
            </a:extLst>
          </p:cNvPr>
          <p:cNvSpPr txBox="1"/>
          <p:nvPr/>
        </p:nvSpPr>
        <p:spPr>
          <a:xfrm>
            <a:off x="591275" y="2574583"/>
            <a:ext cx="345826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rgbClr val="E76C39"/>
                </a:solidFill>
              </a:rPr>
              <a:t>2</a:t>
            </a:r>
            <a:endParaRPr lang="en-GB" sz="2100" b="1" kern="0">
              <a:solidFill>
                <a:srgbClr val="E76C39"/>
              </a:solidFill>
              <a:cs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262006-E2C9-8812-1E43-5A67C65BE4CC}"/>
              </a:ext>
            </a:extLst>
          </p:cNvPr>
          <p:cNvSpPr txBox="1"/>
          <p:nvPr/>
        </p:nvSpPr>
        <p:spPr>
          <a:xfrm>
            <a:off x="591275" y="3435871"/>
            <a:ext cx="34582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9CCCD6-E22E-24BB-DFE3-A850CC95F668}"/>
              </a:ext>
            </a:extLst>
          </p:cNvPr>
          <p:cNvSpPr txBox="1"/>
          <p:nvPr/>
        </p:nvSpPr>
        <p:spPr>
          <a:xfrm>
            <a:off x="591275" y="3866515"/>
            <a:ext cx="34582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14CE82F-0674-C681-D20E-CC91D77627F9}"/>
              </a:ext>
            </a:extLst>
          </p:cNvPr>
          <p:cNvSpPr txBox="1"/>
          <p:nvPr/>
        </p:nvSpPr>
        <p:spPr>
          <a:xfrm>
            <a:off x="3380904" y="2375542"/>
            <a:ext cx="345826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rgbClr val="E76C39"/>
                </a:solidFill>
              </a:rPr>
              <a:t>6</a:t>
            </a:r>
            <a:endParaRPr lang="en-GB" sz="2100" b="1" kern="0">
              <a:solidFill>
                <a:srgbClr val="E76C39"/>
              </a:solidFill>
              <a:cs typeface="Arial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C30C117-B008-CBB7-A0AF-A589361FFDF6}"/>
              </a:ext>
            </a:extLst>
          </p:cNvPr>
          <p:cNvSpPr txBox="1"/>
          <p:nvPr/>
        </p:nvSpPr>
        <p:spPr>
          <a:xfrm>
            <a:off x="3380904" y="3004845"/>
            <a:ext cx="34582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33343EE-BF62-C8D0-2687-A40FFDEAD0A8}"/>
              </a:ext>
            </a:extLst>
          </p:cNvPr>
          <p:cNvSpPr txBox="1"/>
          <p:nvPr/>
        </p:nvSpPr>
        <p:spPr>
          <a:xfrm>
            <a:off x="6305895" y="2371372"/>
            <a:ext cx="345826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rgbClr val="E76C39"/>
                </a:solidFill>
              </a:rPr>
              <a:t>9</a:t>
            </a:r>
            <a:endParaRPr lang="en-GB" sz="2100" b="1" kern="0">
              <a:solidFill>
                <a:srgbClr val="E76C39"/>
              </a:solidFill>
              <a:cs typeface="Arial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796A75D-3CB5-283D-4287-B02D12B23DF5}"/>
              </a:ext>
            </a:extLst>
          </p:cNvPr>
          <p:cNvSpPr txBox="1"/>
          <p:nvPr/>
        </p:nvSpPr>
        <p:spPr>
          <a:xfrm>
            <a:off x="3380904" y="3634147"/>
            <a:ext cx="345826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rgbClr val="E76C39"/>
                </a:solidFill>
              </a:rPr>
              <a:t>8</a:t>
            </a:r>
            <a:endParaRPr lang="en-GB" sz="2100" b="1" kern="0">
              <a:solidFill>
                <a:srgbClr val="E76C39"/>
              </a:solidFill>
              <a:cs typeface="Arial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6F13326-28B1-860B-9E6B-52FB6791B7E4}"/>
              </a:ext>
            </a:extLst>
          </p:cNvPr>
          <p:cNvSpPr txBox="1"/>
          <p:nvPr/>
        </p:nvSpPr>
        <p:spPr>
          <a:xfrm>
            <a:off x="6233201" y="2999555"/>
            <a:ext cx="4912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A78C5F-3957-561C-38FD-43BAD6C1BBCA}"/>
              </a:ext>
            </a:extLst>
          </p:cNvPr>
          <p:cNvSpPr txBox="1"/>
          <p:nvPr/>
        </p:nvSpPr>
        <p:spPr>
          <a:xfrm>
            <a:off x="6233202" y="3627738"/>
            <a:ext cx="575266" cy="4154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457189">
              <a:defRPr/>
            </a:pPr>
            <a:r>
              <a:rPr lang="en-GB" sz="2100" b="1" kern="0">
                <a:solidFill>
                  <a:srgbClr val="E76C39"/>
                </a:solidFill>
              </a:rPr>
              <a:t>11</a:t>
            </a:r>
            <a:endParaRPr lang="en-GB" sz="2100" b="1" kern="0">
              <a:solidFill>
                <a:srgbClr val="E76C39"/>
              </a:solidFill>
              <a:cs typeface="Arial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D936667-FA85-C62B-4813-02546B70247D}"/>
              </a:ext>
            </a:extLst>
          </p:cNvPr>
          <p:cNvSpPr txBox="1"/>
          <p:nvPr/>
        </p:nvSpPr>
        <p:spPr>
          <a:xfrm>
            <a:off x="1798917" y="1199398"/>
            <a:ext cx="5546167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350" dirty="0"/>
              <a:t>Apart </a:t>
            </a:r>
            <a:r>
              <a:rPr lang="fr-FR" sz="1350" dirty="0" err="1"/>
              <a:t>from</a:t>
            </a:r>
            <a:r>
              <a:rPr lang="fr-FR" sz="1350" dirty="0"/>
              <a:t> a </a:t>
            </a:r>
            <a:r>
              <a:rPr lang="fr-FR" sz="1350" b="1" dirty="0" err="1"/>
              <a:t>dedicated</a:t>
            </a:r>
            <a:r>
              <a:rPr lang="fr-FR" sz="1350" b="1" dirty="0"/>
              <a:t> section on </a:t>
            </a:r>
            <a:r>
              <a:rPr lang="fr-FR" sz="1350" b="1" dirty="0">
                <a:solidFill>
                  <a:srgbClr val="E76C39"/>
                </a:solidFill>
              </a:rPr>
              <a:t>Human </a:t>
            </a:r>
            <a:r>
              <a:rPr lang="fr-FR" sz="1350" b="1" dirty="0" err="1">
                <a:solidFill>
                  <a:srgbClr val="E76C39"/>
                </a:solidFill>
              </a:rPr>
              <a:t>Rights</a:t>
            </a:r>
            <a:r>
              <a:rPr lang="fr-FR" sz="1350" b="1" dirty="0">
                <a:solidFill>
                  <a:srgbClr val="FF7E00"/>
                </a:solidFill>
              </a:rPr>
              <a:t>, </a:t>
            </a:r>
            <a:endParaRPr lang="fr-FR" sz="1350" dirty="0">
              <a:solidFill>
                <a:srgbClr val="FF7E00"/>
              </a:solidFill>
              <a:cs typeface="Arial"/>
            </a:endParaRPr>
          </a:p>
          <a:p>
            <a:pPr algn="ctr"/>
            <a:r>
              <a:rPr lang="fr-FR" sz="1350" dirty="0"/>
              <a:t>the SPI </a:t>
            </a:r>
            <a:r>
              <a:rPr lang="fr-FR" sz="1350" dirty="0" err="1"/>
              <a:t>covers</a:t>
            </a:r>
            <a:r>
              <a:rPr lang="fr-FR" sz="1350" dirty="0"/>
              <a:t> Human </a:t>
            </a:r>
            <a:r>
              <a:rPr lang="fr-FR" sz="1350" dirty="0" err="1"/>
              <a:t>Rights</a:t>
            </a:r>
            <a:r>
              <a:rPr lang="fr-FR" sz="1350" dirty="0"/>
              <a:t> questions </a:t>
            </a:r>
            <a:r>
              <a:rPr lang="fr-FR" sz="1350" b="1" dirty="0"/>
              <a:t>in 4 </a:t>
            </a:r>
            <a:r>
              <a:rPr lang="fr-FR" sz="1350" b="1" dirty="0" err="1"/>
              <a:t>different</a:t>
            </a:r>
            <a:r>
              <a:rPr lang="fr-FR" sz="1350" b="1" dirty="0"/>
              <a:t> </a:t>
            </a:r>
            <a:r>
              <a:rPr lang="fr-FR" sz="1350" b="1" dirty="0" err="1"/>
              <a:t>categories</a:t>
            </a:r>
            <a:r>
              <a:rPr lang="fr-FR" sz="1350" b="1" dirty="0"/>
              <a:t>: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97644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DB258B-61B1-0C91-A418-BE29B4AF2467}"/>
              </a:ext>
            </a:extLst>
          </p:cNvPr>
          <p:cNvSpPr/>
          <p:nvPr/>
        </p:nvSpPr>
        <p:spPr>
          <a:xfrm>
            <a:off x="275303" y="1174626"/>
            <a:ext cx="3502253" cy="329314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2132A5-BEE9-1E3B-0D65-6D3145DB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/>
              <a:t>The SPI | </a:t>
            </a:r>
            <a:r>
              <a:rPr lang="en-US" sz="2800" b="0" noProof="0" dirty="0"/>
              <a:t>A </a:t>
            </a:r>
            <a:r>
              <a:rPr lang="fr-FR" sz="2800" b="0" dirty="0"/>
              <a:t>Human </a:t>
            </a:r>
            <a:r>
              <a:rPr lang="fr-FR" sz="2800" b="0" dirty="0" err="1"/>
              <a:t>Rights</a:t>
            </a:r>
            <a:r>
              <a:rPr lang="en-US" sz="2800" b="0" noProof="0" dirty="0"/>
              <a:t> Due Diligence Tool </a:t>
            </a:r>
            <a:endParaRPr lang="fr-FR" sz="2800" b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FBA9CC-1C0E-03A5-199E-6EFAE22B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Action for Sustainable Derivatives 2025</a:t>
            </a:r>
            <a:endParaRPr lang="en-PH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142BD7-9066-C7D7-FB41-8B895F1F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07A-B25B-4B3D-AE98-F7E5DDBE5F46}" type="slidenum">
              <a:rPr lang="en-PH" smtClean="0"/>
              <a:pPr/>
              <a:t>9</a:t>
            </a:fld>
            <a:r>
              <a:rPr lang="en-PH"/>
              <a:t>  </a:t>
            </a:r>
            <a:r>
              <a:rPr lang="en-US">
                <a:solidFill>
                  <a:schemeClr val="accent1"/>
                </a:solidFill>
              </a:rPr>
              <a:t> |</a:t>
            </a:r>
            <a:endParaRPr lang="en-PH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E7872D9D-E5E6-901D-5316-9A976D74E075}"/>
              </a:ext>
            </a:extLst>
          </p:cNvPr>
          <p:cNvSpPr/>
          <p:nvPr/>
        </p:nvSpPr>
        <p:spPr>
          <a:xfrm>
            <a:off x="4175568" y="3903441"/>
            <a:ext cx="4735320" cy="342900"/>
          </a:xfrm>
          <a:custGeom>
            <a:avLst/>
            <a:gdLst>
              <a:gd name="connsiteX0" fmla="*/ 0 w 2035277"/>
              <a:gd name="connsiteY0" fmla="*/ 0 h 4084560"/>
              <a:gd name="connsiteX1" fmla="*/ 2035277 w 2035277"/>
              <a:gd name="connsiteY1" fmla="*/ 0 h 4084560"/>
              <a:gd name="connsiteX2" fmla="*/ 2035277 w 2035277"/>
              <a:gd name="connsiteY2" fmla="*/ 4084560 h 4084560"/>
              <a:gd name="connsiteX3" fmla="*/ 0 w 2035277"/>
              <a:gd name="connsiteY3" fmla="*/ 4084560 h 4084560"/>
              <a:gd name="connsiteX4" fmla="*/ 0 w 2035277"/>
              <a:gd name="connsiteY4" fmla="*/ 0 h 408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277" h="4084560">
                <a:moveTo>
                  <a:pt x="0" y="0"/>
                </a:moveTo>
                <a:lnTo>
                  <a:pt x="2035277" y="0"/>
                </a:lnTo>
                <a:lnTo>
                  <a:pt x="2035277" y="4084560"/>
                </a:lnTo>
                <a:lnTo>
                  <a:pt x="0" y="4084560"/>
                </a:lnTo>
                <a:lnTo>
                  <a:pt x="0" y="0"/>
                </a:lnTo>
                <a:close/>
              </a:path>
            </a:pathLst>
          </a:custGeom>
          <a:solidFill>
            <a:srgbClr val="F7F1FC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03" tIns="24003" rIns="32004" bIns="36005" numCol="1" spcCol="1270" anchor="ctr" anchorCtr="0">
            <a:noAutofit/>
          </a:bodyPr>
          <a:lstStyle/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/>
              <a:t>Corrective </a:t>
            </a:r>
            <a:r>
              <a:rPr lang="fr-FR" sz="900" dirty="0" err="1"/>
              <a:t>measures</a:t>
            </a:r>
            <a:r>
              <a:rPr lang="fr-FR" sz="900" dirty="0"/>
              <a:t> </a:t>
            </a:r>
            <a:r>
              <a:rPr lang="fr-FR" sz="900" dirty="0" err="1"/>
              <a:t>following</a:t>
            </a:r>
            <a:r>
              <a:rPr lang="fr-FR" sz="900" dirty="0"/>
              <a:t> non-compliances? (Compensation or </a:t>
            </a:r>
            <a:r>
              <a:rPr lang="fr-FR" sz="900" dirty="0" err="1"/>
              <a:t>remediation</a:t>
            </a:r>
            <a:r>
              <a:rPr lang="fr-FR" sz="900" dirty="0"/>
              <a:t>)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/>
              <a:t>Collaborative action to support the management of a </a:t>
            </a:r>
            <a:r>
              <a:rPr lang="fr-FR" sz="900" dirty="0" err="1"/>
              <a:t>grievance</a:t>
            </a:r>
            <a:r>
              <a:rPr lang="fr-FR" sz="900" dirty="0"/>
              <a:t>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17A5A7-BA0E-6B37-0F6B-D941477B9F18}"/>
              </a:ext>
            </a:extLst>
          </p:cNvPr>
          <p:cNvSpPr txBox="1"/>
          <p:nvPr/>
        </p:nvSpPr>
        <p:spPr>
          <a:xfrm>
            <a:off x="233111" y="1251973"/>
            <a:ext cx="354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GB" sz="1200" dirty="0">
                <a:solidFill>
                  <a:srgbClr val="232529"/>
                </a:solidFill>
                <a:latin typeface="Arial"/>
              </a:rPr>
              <a:t>In each theme, the questions cover the different steps of a due diligence procedure: </a:t>
            </a:r>
            <a:endParaRPr lang="en-GB" sz="1200" b="1" dirty="0">
              <a:solidFill>
                <a:srgbClr val="232529"/>
              </a:solidFill>
              <a:latin typeface="Arial"/>
            </a:endParaRPr>
          </a:p>
        </p:txBody>
      </p:sp>
      <p:pic>
        <p:nvPicPr>
          <p:cNvPr id="8" name="Image 7" descr="Une image contenant texte, capture d’écran, Police, cercle&#10;&#10;Le contenu généré par l’IA peut être incorrect.">
            <a:extLst>
              <a:ext uri="{FF2B5EF4-FFF2-40B4-BE49-F238E27FC236}">
                <a16:creationId xmlns:a16="http://schemas.microsoft.com/office/drawing/2014/main" id="{5758343C-37DB-4D31-1ABF-1E524620E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8" y="2025751"/>
            <a:ext cx="3278530" cy="212990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CC6F8EAB-74F8-BCB1-F060-1601547A2142}"/>
              </a:ext>
            </a:extLst>
          </p:cNvPr>
          <p:cNvSpPr>
            <a:spLocks noChangeAspect="1"/>
          </p:cNvSpPr>
          <p:nvPr/>
        </p:nvSpPr>
        <p:spPr>
          <a:xfrm>
            <a:off x="4014572" y="3903441"/>
            <a:ext cx="342900" cy="342900"/>
          </a:xfrm>
          <a:prstGeom prst="ellipse">
            <a:avLst/>
          </a:prstGeom>
          <a:solidFill>
            <a:srgbClr val="7F8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6A07F6C5-62E6-A667-3A71-62FEF1BC4304}"/>
              </a:ext>
            </a:extLst>
          </p:cNvPr>
          <p:cNvSpPr/>
          <p:nvPr/>
        </p:nvSpPr>
        <p:spPr>
          <a:xfrm>
            <a:off x="4175567" y="1637116"/>
            <a:ext cx="4800653" cy="342900"/>
          </a:xfrm>
          <a:custGeom>
            <a:avLst/>
            <a:gdLst>
              <a:gd name="connsiteX0" fmla="*/ 0 w 2035277"/>
              <a:gd name="connsiteY0" fmla="*/ 0 h 4084560"/>
              <a:gd name="connsiteX1" fmla="*/ 2035277 w 2035277"/>
              <a:gd name="connsiteY1" fmla="*/ 0 h 4084560"/>
              <a:gd name="connsiteX2" fmla="*/ 2035277 w 2035277"/>
              <a:gd name="connsiteY2" fmla="*/ 4084560 h 4084560"/>
              <a:gd name="connsiteX3" fmla="*/ 0 w 2035277"/>
              <a:gd name="connsiteY3" fmla="*/ 4084560 h 4084560"/>
              <a:gd name="connsiteX4" fmla="*/ 0 w 2035277"/>
              <a:gd name="connsiteY4" fmla="*/ 0 h 408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277" h="4084560">
                <a:moveTo>
                  <a:pt x="0" y="0"/>
                </a:moveTo>
                <a:lnTo>
                  <a:pt x="2035277" y="0"/>
                </a:lnTo>
                <a:lnTo>
                  <a:pt x="2035277" y="4084560"/>
                </a:lnTo>
                <a:lnTo>
                  <a:pt x="0" y="4084560"/>
                </a:lnTo>
                <a:lnTo>
                  <a:pt x="0" y="0"/>
                </a:lnTo>
                <a:close/>
              </a:path>
            </a:pathLst>
          </a:custGeom>
          <a:solidFill>
            <a:srgbClr val="E5F3FB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03" tIns="24003" rIns="32004" bIns="36005" numCol="1" spcCol="1270" anchor="ctr" anchorCtr="0">
            <a:noAutofit/>
          </a:bodyPr>
          <a:lstStyle/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 err="1"/>
              <a:t>Does</a:t>
            </a:r>
            <a:r>
              <a:rPr lang="fr-FR" sz="900" dirty="0"/>
              <a:t> </a:t>
            </a:r>
            <a:r>
              <a:rPr lang="fr-FR" sz="900" dirty="0" err="1"/>
              <a:t>your</a:t>
            </a:r>
            <a:r>
              <a:rPr lang="fr-FR" sz="900" dirty="0"/>
              <a:t> </a:t>
            </a:r>
            <a:r>
              <a:rPr lang="fr-FR" sz="900" dirty="0" err="1"/>
              <a:t>company</a:t>
            </a:r>
            <a:r>
              <a:rPr lang="fr-FR" sz="900" dirty="0"/>
              <a:t> have a public </a:t>
            </a:r>
            <a:r>
              <a:rPr lang="fr-FR" sz="900" dirty="0" err="1"/>
              <a:t>grievance</a:t>
            </a:r>
            <a:r>
              <a:rPr lang="fr-FR" sz="900" dirty="0"/>
              <a:t> </a:t>
            </a:r>
            <a:r>
              <a:rPr lang="fr-FR" sz="900" dirty="0" err="1"/>
              <a:t>mechanism</a:t>
            </a:r>
            <a:r>
              <a:rPr lang="fr-FR" sz="900" dirty="0"/>
              <a:t>? </a:t>
            </a:r>
            <a:r>
              <a:rPr lang="fr-FR" sz="900" dirty="0" err="1"/>
              <a:t>What</a:t>
            </a:r>
            <a:r>
              <a:rPr lang="fr-FR" sz="900" dirty="0"/>
              <a:t> </a:t>
            </a:r>
            <a:r>
              <a:rPr lang="fr-FR" sz="900" dirty="0" err="1"/>
              <a:t>is</a:t>
            </a:r>
            <a:r>
              <a:rPr lang="fr-FR" sz="900" dirty="0"/>
              <a:t> the scope?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 err="1"/>
              <a:t>What</a:t>
            </a:r>
            <a:r>
              <a:rPr lang="fr-FR" sz="900" dirty="0"/>
              <a:t> </a:t>
            </a:r>
            <a:r>
              <a:rPr lang="fr-FR" sz="900" dirty="0" err="1"/>
              <a:t>is</a:t>
            </a:r>
            <a:r>
              <a:rPr lang="fr-FR" sz="900" dirty="0"/>
              <a:t> the </a:t>
            </a:r>
            <a:r>
              <a:rPr lang="fr-FR" sz="900" dirty="0" err="1"/>
              <a:t>governance</a:t>
            </a:r>
            <a:r>
              <a:rPr lang="fr-FR" sz="900" dirty="0"/>
              <a:t> </a:t>
            </a:r>
            <a:r>
              <a:rPr lang="fr-FR" sz="900" dirty="0" err="1"/>
              <a:t>within</a:t>
            </a:r>
            <a:r>
              <a:rPr lang="fr-FR" sz="900" dirty="0"/>
              <a:t> </a:t>
            </a:r>
            <a:r>
              <a:rPr lang="fr-FR" sz="900" dirty="0" err="1"/>
              <a:t>your</a:t>
            </a:r>
            <a:r>
              <a:rPr lang="fr-FR" sz="900" dirty="0"/>
              <a:t> </a:t>
            </a:r>
            <a:r>
              <a:rPr lang="fr-FR" sz="900" dirty="0" err="1"/>
              <a:t>company</a:t>
            </a:r>
            <a:r>
              <a:rPr lang="fr-FR" sz="900" dirty="0"/>
              <a:t> ? Is </a:t>
            </a:r>
            <a:r>
              <a:rPr lang="fr-FR" sz="900" dirty="0" err="1"/>
              <a:t>there</a:t>
            </a:r>
            <a:r>
              <a:rPr lang="fr-FR" sz="900" dirty="0"/>
              <a:t> a </a:t>
            </a:r>
            <a:r>
              <a:rPr lang="fr-FR" sz="900" dirty="0" err="1"/>
              <a:t>grievance</a:t>
            </a:r>
            <a:r>
              <a:rPr lang="fr-FR" sz="900" dirty="0"/>
              <a:t> </a:t>
            </a:r>
            <a:r>
              <a:rPr lang="fr-FR" sz="900" dirty="0" err="1"/>
              <a:t>committee</a:t>
            </a:r>
            <a:r>
              <a:rPr lang="fr-FR" sz="900" dirty="0"/>
              <a:t> ?</a:t>
            </a: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4E6B9451-D1AA-8B6C-FC64-EF8635FC7E05}"/>
              </a:ext>
            </a:extLst>
          </p:cNvPr>
          <p:cNvSpPr/>
          <p:nvPr/>
        </p:nvSpPr>
        <p:spPr>
          <a:xfrm>
            <a:off x="4175568" y="2095390"/>
            <a:ext cx="4735321" cy="342900"/>
          </a:xfrm>
          <a:custGeom>
            <a:avLst/>
            <a:gdLst>
              <a:gd name="connsiteX0" fmla="*/ 0 w 2035277"/>
              <a:gd name="connsiteY0" fmla="*/ 0 h 4084560"/>
              <a:gd name="connsiteX1" fmla="*/ 2035277 w 2035277"/>
              <a:gd name="connsiteY1" fmla="*/ 0 h 4084560"/>
              <a:gd name="connsiteX2" fmla="*/ 2035277 w 2035277"/>
              <a:gd name="connsiteY2" fmla="*/ 4084560 h 4084560"/>
              <a:gd name="connsiteX3" fmla="*/ 0 w 2035277"/>
              <a:gd name="connsiteY3" fmla="*/ 4084560 h 4084560"/>
              <a:gd name="connsiteX4" fmla="*/ 0 w 2035277"/>
              <a:gd name="connsiteY4" fmla="*/ 0 h 408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277" h="4084560">
                <a:moveTo>
                  <a:pt x="0" y="0"/>
                </a:moveTo>
                <a:lnTo>
                  <a:pt x="2035277" y="0"/>
                </a:lnTo>
                <a:lnTo>
                  <a:pt x="2035277" y="4084560"/>
                </a:lnTo>
                <a:lnTo>
                  <a:pt x="0" y="4084560"/>
                </a:lnTo>
                <a:lnTo>
                  <a:pt x="0" y="0"/>
                </a:lnTo>
                <a:close/>
              </a:path>
            </a:pathLst>
          </a:custGeom>
          <a:solidFill>
            <a:srgbClr val="FDE5C8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03" tIns="24003" rIns="32004" bIns="36005" numCol="1" spcCol="1270" anchor="ctr" anchorCtr="0">
            <a:noAutofit/>
          </a:bodyPr>
          <a:lstStyle/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 err="1"/>
              <a:t>Does</a:t>
            </a:r>
            <a:r>
              <a:rPr lang="fr-FR" sz="900" dirty="0"/>
              <a:t> </a:t>
            </a:r>
            <a:r>
              <a:rPr lang="fr-FR" sz="900" dirty="0" err="1"/>
              <a:t>your</a:t>
            </a:r>
            <a:r>
              <a:rPr lang="fr-FR" sz="900" dirty="0"/>
              <a:t> </a:t>
            </a:r>
            <a:r>
              <a:rPr lang="fr-FR" sz="900" dirty="0" err="1"/>
              <a:t>company</a:t>
            </a:r>
            <a:r>
              <a:rPr lang="fr-FR" sz="900" dirty="0"/>
              <a:t> have </a:t>
            </a:r>
            <a:r>
              <a:rPr lang="fr-FR" sz="900" dirty="0" err="1"/>
              <a:t>implemented</a:t>
            </a:r>
            <a:r>
              <a:rPr lang="fr-FR" sz="900" dirty="0"/>
              <a:t> </a:t>
            </a:r>
            <a:r>
              <a:rPr lang="fr-FR" sz="900" dirty="0" err="1"/>
              <a:t>dedicated</a:t>
            </a:r>
            <a:r>
              <a:rPr lang="fr-FR" sz="900" dirty="0"/>
              <a:t> channels to </a:t>
            </a:r>
            <a:r>
              <a:rPr lang="fr-FR" sz="900" dirty="0" err="1"/>
              <a:t>get</a:t>
            </a:r>
            <a:r>
              <a:rPr lang="fr-FR" sz="900" dirty="0"/>
              <a:t> a notification </a:t>
            </a:r>
            <a:r>
              <a:rPr lang="fr-FR" sz="900" dirty="0" err="1"/>
              <a:t>from</a:t>
            </a:r>
            <a:r>
              <a:rPr lang="fr-FR" sz="900" dirty="0"/>
              <a:t> non-compliance cases?</a:t>
            </a: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A9937437-5B02-765C-4D3E-35070357F7F3}"/>
              </a:ext>
            </a:extLst>
          </p:cNvPr>
          <p:cNvSpPr/>
          <p:nvPr/>
        </p:nvSpPr>
        <p:spPr>
          <a:xfrm>
            <a:off x="4175568" y="2548847"/>
            <a:ext cx="4735320" cy="342900"/>
          </a:xfrm>
          <a:custGeom>
            <a:avLst/>
            <a:gdLst>
              <a:gd name="connsiteX0" fmla="*/ 0 w 2035277"/>
              <a:gd name="connsiteY0" fmla="*/ 0 h 4084560"/>
              <a:gd name="connsiteX1" fmla="*/ 2035277 w 2035277"/>
              <a:gd name="connsiteY1" fmla="*/ 0 h 4084560"/>
              <a:gd name="connsiteX2" fmla="*/ 2035277 w 2035277"/>
              <a:gd name="connsiteY2" fmla="*/ 4084560 h 4084560"/>
              <a:gd name="connsiteX3" fmla="*/ 0 w 2035277"/>
              <a:gd name="connsiteY3" fmla="*/ 4084560 h 4084560"/>
              <a:gd name="connsiteX4" fmla="*/ 0 w 2035277"/>
              <a:gd name="connsiteY4" fmla="*/ 0 h 408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277" h="4084560">
                <a:moveTo>
                  <a:pt x="0" y="0"/>
                </a:moveTo>
                <a:lnTo>
                  <a:pt x="2035277" y="0"/>
                </a:lnTo>
                <a:lnTo>
                  <a:pt x="2035277" y="4084560"/>
                </a:lnTo>
                <a:lnTo>
                  <a:pt x="0" y="40845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03" tIns="24003" rIns="32004" bIns="36005" numCol="1" spcCol="1270" anchor="ctr" anchorCtr="0">
            <a:noAutofit/>
          </a:bodyPr>
          <a:lstStyle/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/>
              <a:t>Engagement of non-compliant </a:t>
            </a:r>
            <a:r>
              <a:rPr lang="fr-FR" sz="900" dirty="0" err="1"/>
              <a:t>suppliers</a:t>
            </a:r>
            <a:r>
              <a:rPr lang="fr-FR" sz="900" dirty="0"/>
              <a:t>? </a:t>
            </a:r>
            <a:r>
              <a:rPr lang="fr-FR" sz="900" dirty="0" err="1"/>
              <a:t>Providing</a:t>
            </a:r>
            <a:r>
              <a:rPr lang="fr-FR" sz="900" dirty="0"/>
              <a:t> support? Suspension?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/>
              <a:t>Are </a:t>
            </a:r>
            <a:r>
              <a:rPr lang="fr-FR" sz="900" dirty="0" err="1"/>
              <a:t>there</a:t>
            </a:r>
            <a:r>
              <a:rPr lang="fr-FR" sz="900" dirty="0"/>
              <a:t> </a:t>
            </a:r>
            <a:r>
              <a:rPr lang="fr-FR" sz="900" dirty="0" err="1"/>
              <a:t>any</a:t>
            </a:r>
            <a:r>
              <a:rPr lang="fr-FR" sz="900" dirty="0"/>
              <a:t> minimum </a:t>
            </a:r>
            <a:r>
              <a:rPr lang="fr-FR" sz="900" dirty="0" err="1"/>
              <a:t>requirements</a:t>
            </a:r>
            <a:r>
              <a:rPr lang="fr-FR" sz="900" dirty="0"/>
              <a:t> for re-entry </a:t>
            </a:r>
            <a:r>
              <a:rPr lang="fr-FR" sz="900" dirty="0" err="1"/>
              <a:t>after</a:t>
            </a:r>
            <a:r>
              <a:rPr lang="fr-FR" sz="900" dirty="0"/>
              <a:t> suspension?</a:t>
            </a:r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E997B547-8E88-1387-B281-13D53B1AB415}"/>
              </a:ext>
            </a:extLst>
          </p:cNvPr>
          <p:cNvSpPr/>
          <p:nvPr/>
        </p:nvSpPr>
        <p:spPr>
          <a:xfrm>
            <a:off x="4175568" y="3007121"/>
            <a:ext cx="4735320" cy="342900"/>
          </a:xfrm>
          <a:custGeom>
            <a:avLst/>
            <a:gdLst>
              <a:gd name="connsiteX0" fmla="*/ 0 w 2035277"/>
              <a:gd name="connsiteY0" fmla="*/ 0 h 4084560"/>
              <a:gd name="connsiteX1" fmla="*/ 2035277 w 2035277"/>
              <a:gd name="connsiteY1" fmla="*/ 0 h 4084560"/>
              <a:gd name="connsiteX2" fmla="*/ 2035277 w 2035277"/>
              <a:gd name="connsiteY2" fmla="*/ 4084560 h 4084560"/>
              <a:gd name="connsiteX3" fmla="*/ 0 w 2035277"/>
              <a:gd name="connsiteY3" fmla="*/ 4084560 h 4084560"/>
              <a:gd name="connsiteX4" fmla="*/ 0 w 2035277"/>
              <a:gd name="connsiteY4" fmla="*/ 0 h 408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277" h="4084560">
                <a:moveTo>
                  <a:pt x="0" y="0"/>
                </a:moveTo>
                <a:lnTo>
                  <a:pt x="2035277" y="0"/>
                </a:lnTo>
                <a:lnTo>
                  <a:pt x="2035277" y="4084560"/>
                </a:lnTo>
                <a:lnTo>
                  <a:pt x="0" y="4084560"/>
                </a:lnTo>
                <a:lnTo>
                  <a:pt x="0" y="0"/>
                </a:lnTo>
                <a:close/>
              </a:path>
            </a:pathLst>
          </a:custGeom>
          <a:solidFill>
            <a:srgbClr val="FCECEB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03" tIns="24003" rIns="32004" bIns="36005" numCol="1" spcCol="1270" anchor="ctr" anchorCtr="0">
            <a:noAutofit/>
          </a:bodyPr>
          <a:lstStyle/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/>
              <a:t>Monitoring, </a:t>
            </a:r>
            <a:r>
              <a:rPr lang="fr-FR" sz="900" dirty="0" err="1"/>
              <a:t>verification</a:t>
            </a:r>
            <a:r>
              <a:rPr lang="fr-FR" sz="900" dirty="0"/>
              <a:t>, and </a:t>
            </a:r>
            <a:r>
              <a:rPr lang="fr-FR" sz="900" dirty="0" err="1"/>
              <a:t>reporting</a:t>
            </a:r>
            <a:r>
              <a:rPr lang="fr-FR" sz="900" dirty="0"/>
              <a:t> of </a:t>
            </a:r>
            <a:r>
              <a:rPr lang="fr-FR" sz="900" dirty="0" err="1"/>
              <a:t>suppliers</a:t>
            </a:r>
            <a:r>
              <a:rPr lang="fr-FR" sz="900" dirty="0"/>
              <a:t> actions plan and performance? </a:t>
            </a: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E54DEA45-12F9-AA6B-C00A-80B417731D61}"/>
              </a:ext>
            </a:extLst>
          </p:cNvPr>
          <p:cNvSpPr/>
          <p:nvPr/>
        </p:nvSpPr>
        <p:spPr>
          <a:xfrm>
            <a:off x="4175568" y="3472942"/>
            <a:ext cx="4735320" cy="342900"/>
          </a:xfrm>
          <a:custGeom>
            <a:avLst/>
            <a:gdLst>
              <a:gd name="connsiteX0" fmla="*/ 0 w 2035277"/>
              <a:gd name="connsiteY0" fmla="*/ 0 h 4084560"/>
              <a:gd name="connsiteX1" fmla="*/ 2035277 w 2035277"/>
              <a:gd name="connsiteY1" fmla="*/ 0 h 4084560"/>
              <a:gd name="connsiteX2" fmla="*/ 2035277 w 2035277"/>
              <a:gd name="connsiteY2" fmla="*/ 4084560 h 4084560"/>
              <a:gd name="connsiteX3" fmla="*/ 0 w 2035277"/>
              <a:gd name="connsiteY3" fmla="*/ 4084560 h 4084560"/>
              <a:gd name="connsiteX4" fmla="*/ 0 w 2035277"/>
              <a:gd name="connsiteY4" fmla="*/ 0 h 408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277" h="4084560">
                <a:moveTo>
                  <a:pt x="0" y="0"/>
                </a:moveTo>
                <a:lnTo>
                  <a:pt x="2035277" y="0"/>
                </a:lnTo>
                <a:lnTo>
                  <a:pt x="2035277" y="4084560"/>
                </a:lnTo>
                <a:lnTo>
                  <a:pt x="0" y="4084560"/>
                </a:lnTo>
                <a:lnTo>
                  <a:pt x="0" y="0"/>
                </a:lnTo>
                <a:close/>
              </a:path>
            </a:pathLst>
          </a:custGeom>
          <a:solidFill>
            <a:srgbClr val="EBF7D7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03" tIns="24003" rIns="32004" bIns="36005" numCol="1" spcCol="1270" anchor="ctr" anchorCtr="0">
            <a:noAutofit/>
          </a:bodyPr>
          <a:lstStyle/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/>
              <a:t>Communication of the </a:t>
            </a:r>
            <a:r>
              <a:rPr lang="fr-FR" sz="900" dirty="0" err="1"/>
              <a:t>grievance</a:t>
            </a:r>
            <a:r>
              <a:rPr lang="fr-FR" sz="900" dirty="0"/>
              <a:t> </a:t>
            </a:r>
            <a:r>
              <a:rPr lang="fr-FR" sz="900" dirty="0" err="1"/>
              <a:t>mechanism</a:t>
            </a:r>
            <a:r>
              <a:rPr lang="fr-FR" sz="900" dirty="0"/>
              <a:t> </a:t>
            </a:r>
            <a:r>
              <a:rPr lang="fr-FR" sz="900" dirty="0" err="1"/>
              <a:t>publicly</a:t>
            </a:r>
            <a:r>
              <a:rPr lang="fr-FR" sz="900" dirty="0"/>
              <a:t> or to relevant stakeholders?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fr-FR" sz="900" dirty="0"/>
              <a:t>Existence of a public </a:t>
            </a:r>
            <a:r>
              <a:rPr lang="fr-FR" sz="900" dirty="0" err="1"/>
              <a:t>grievance</a:t>
            </a:r>
            <a:r>
              <a:rPr lang="fr-FR" sz="900" dirty="0"/>
              <a:t> log?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3B949FB-4AF7-23F2-E538-2F57CEA434A3}"/>
              </a:ext>
            </a:extLst>
          </p:cNvPr>
          <p:cNvSpPr>
            <a:spLocks noChangeAspect="1"/>
          </p:cNvSpPr>
          <p:nvPr/>
        </p:nvSpPr>
        <p:spPr>
          <a:xfrm>
            <a:off x="4014572" y="3472942"/>
            <a:ext cx="342900" cy="342900"/>
          </a:xfrm>
          <a:prstGeom prst="ellipse">
            <a:avLst/>
          </a:prstGeom>
          <a:solidFill>
            <a:srgbClr val="8DC8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63FF7D3-A2B0-8489-8527-E51DB27BCDAD}"/>
              </a:ext>
            </a:extLst>
          </p:cNvPr>
          <p:cNvSpPr>
            <a:spLocks noChangeAspect="1"/>
          </p:cNvSpPr>
          <p:nvPr/>
        </p:nvSpPr>
        <p:spPr>
          <a:xfrm>
            <a:off x="4014571" y="3007121"/>
            <a:ext cx="342900" cy="342900"/>
          </a:xfrm>
          <a:prstGeom prst="ellipse">
            <a:avLst/>
          </a:prstGeom>
          <a:solidFill>
            <a:srgbClr val="DB63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CF2D130-89EF-58D1-D1DE-BC4CADF90156}"/>
              </a:ext>
            </a:extLst>
          </p:cNvPr>
          <p:cNvSpPr>
            <a:spLocks noChangeAspect="1"/>
          </p:cNvSpPr>
          <p:nvPr/>
        </p:nvSpPr>
        <p:spPr>
          <a:xfrm>
            <a:off x="4014571" y="2548847"/>
            <a:ext cx="342900" cy="342900"/>
          </a:xfrm>
          <a:prstGeom prst="ellipse">
            <a:avLst/>
          </a:prstGeom>
          <a:solidFill>
            <a:srgbClr val="57B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D81E671-6344-995C-79BC-01BF98591B5A}"/>
              </a:ext>
            </a:extLst>
          </p:cNvPr>
          <p:cNvSpPr>
            <a:spLocks noChangeAspect="1"/>
          </p:cNvSpPr>
          <p:nvPr/>
        </p:nvSpPr>
        <p:spPr>
          <a:xfrm>
            <a:off x="4014572" y="2095391"/>
            <a:ext cx="342900" cy="342900"/>
          </a:xfrm>
          <a:prstGeom prst="ellipse">
            <a:avLst/>
          </a:prstGeom>
          <a:solidFill>
            <a:srgbClr val="F47F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A2B1A45-76D0-C5C3-8BC7-57671E52494F}"/>
              </a:ext>
            </a:extLst>
          </p:cNvPr>
          <p:cNvSpPr>
            <a:spLocks noChangeAspect="1"/>
          </p:cNvSpPr>
          <p:nvPr/>
        </p:nvSpPr>
        <p:spPr>
          <a:xfrm>
            <a:off x="4014571" y="1637117"/>
            <a:ext cx="342900" cy="342900"/>
          </a:xfrm>
          <a:prstGeom prst="ellipse">
            <a:avLst/>
          </a:prstGeom>
          <a:solidFill>
            <a:srgbClr val="7DA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C936BBB-EEC9-0AFC-A1B3-A3E8006FCCE1}"/>
              </a:ext>
            </a:extLst>
          </p:cNvPr>
          <p:cNvSpPr/>
          <p:nvPr/>
        </p:nvSpPr>
        <p:spPr>
          <a:xfrm>
            <a:off x="4014571" y="1060738"/>
            <a:ext cx="2375424" cy="53112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189">
              <a:defRPr/>
            </a:pPr>
            <a:r>
              <a:rPr lang="en-GB" sz="1200" b="1" kern="0" dirty="0">
                <a:solidFill>
                  <a:schemeClr val="tx2"/>
                </a:solidFill>
                <a:latin typeface="Arial"/>
              </a:rPr>
              <a:t>Grievances management</a:t>
            </a:r>
          </a:p>
        </p:txBody>
      </p:sp>
    </p:spTree>
    <p:extLst>
      <p:ext uri="{BB962C8B-B14F-4D97-AF65-F5344CB8AC3E}">
        <p14:creationId xmlns:p14="http://schemas.microsoft.com/office/powerpoint/2010/main" val="494048807"/>
      </p:ext>
    </p:extLst>
  </p:cSld>
  <p:clrMapOvr>
    <a:masterClrMapping/>
  </p:clrMapOvr>
</p:sld>
</file>

<file path=ppt/theme/theme1.xml><?xml version="1.0" encoding="utf-8"?>
<a:theme xmlns:a="http://schemas.openxmlformats.org/drawingml/2006/main" name="ASD">
  <a:themeElements>
    <a:clrScheme name="Custom 4">
      <a:dk1>
        <a:srgbClr val="232529"/>
      </a:dk1>
      <a:lt1>
        <a:sysClr val="window" lastClr="FFFFFF"/>
      </a:lt1>
      <a:dk2>
        <a:srgbClr val="232529"/>
      </a:dk2>
      <a:lt2>
        <a:srgbClr val="E7E5E6"/>
      </a:lt2>
      <a:accent1>
        <a:srgbClr val="1D948A"/>
      </a:accent1>
      <a:accent2>
        <a:srgbClr val="67BE58"/>
      </a:accent2>
      <a:accent3>
        <a:srgbClr val="98D4CB"/>
      </a:accent3>
      <a:accent4>
        <a:srgbClr val="A1D498"/>
      </a:accent4>
      <a:accent5>
        <a:srgbClr val="232529"/>
      </a:accent5>
      <a:accent6>
        <a:srgbClr val="7F7F7F"/>
      </a:accent6>
      <a:hlink>
        <a:srgbClr val="1D948A"/>
      </a:hlink>
      <a:folHlink>
        <a:srgbClr val="67BE58"/>
      </a:folHlink>
    </a:clrScheme>
    <a:fontScheme name="AS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a845b1-ad71-49a9-8b8e-d4266d5a7472" xsi:nil="true"/>
    <lcf76f155ced4ddcb4097134ff3c332f xmlns="948b3897-138d-416d-b4a3-4f7077ba56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8019CECF8654384553EBFE3F9375F" ma:contentTypeVersion="14" ma:contentTypeDescription="Create a new document." ma:contentTypeScope="" ma:versionID="b60fe71c705ddc689e6736fead80e957">
  <xsd:schema xmlns:xsd="http://www.w3.org/2001/XMLSchema" xmlns:xs="http://www.w3.org/2001/XMLSchema" xmlns:p="http://schemas.microsoft.com/office/2006/metadata/properties" xmlns:ns2="948b3897-138d-416d-b4a3-4f7077ba565e" xmlns:ns3="a9a845b1-ad71-49a9-8b8e-d4266d5a7472" targetNamespace="http://schemas.microsoft.com/office/2006/metadata/properties" ma:root="true" ma:fieldsID="9d01787b920fcdc04eb205504020684d" ns2:_="" ns3:_="">
    <xsd:import namespace="948b3897-138d-416d-b4a3-4f7077ba565e"/>
    <xsd:import namespace="a9a845b1-ad71-49a9-8b8e-d4266d5a74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b3897-138d-416d-b4a3-4f7077ba5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3e38c7f-ba22-40b3-8743-e019f93da4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845b1-ad71-49a9-8b8e-d4266d5a74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4465ab0-2abb-4a10-b44e-43227206fa06}" ma:internalName="TaxCatchAll" ma:showField="CatchAllData" ma:web="a9a845b1-ad71-49a9-8b8e-d4266d5a74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D63ADD-9F0F-4377-A26E-C521E69437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957442-B48E-4077-8EC8-6B71AAF60921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554d89cc-5cf7-4b14-a8d7-78affb46da24"/>
    <ds:schemaRef ds:uri="14b3617a-8e62-4806-8d24-99390322941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FFEE91-4A43-473F-B8A1-D4241FAE7F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948</Words>
  <Application>Microsoft Macintosh PowerPoint</Application>
  <PresentationFormat>Affichage à l'écran (16:9)</PresentationFormat>
  <Paragraphs>184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Aptos Narrow</vt:lpstr>
      <vt:lpstr>Arial</vt:lpstr>
      <vt:lpstr>Arial,Sans-Serif</vt:lpstr>
      <vt:lpstr>Calibri</vt:lpstr>
      <vt:lpstr>Wingdings</vt:lpstr>
      <vt:lpstr>ASD</vt:lpstr>
      <vt:lpstr>Sustainable Palm Oil Dialogue 2025 </vt:lpstr>
      <vt:lpstr>Action for Sustainable Derivatives Scaling-Up Efforts Through Collaboration</vt:lpstr>
      <vt:lpstr>Suppliers engagement A key step for sector transformation</vt:lpstr>
      <vt:lpstr>The Sustainable Palm Index | An engagement tool</vt:lpstr>
      <vt:lpstr>The SPI | Built on multi-stakeholder dialogue </vt:lpstr>
      <vt:lpstr>The SPI | A tool with multiple purposes </vt:lpstr>
      <vt:lpstr>The SPI | Encourages dialogue at each step</vt:lpstr>
      <vt:lpstr>The SPI | Engaging suppliers on Human Rights</vt:lpstr>
      <vt:lpstr>The SPI | A Human Rights Due Diligence Tool </vt:lpstr>
      <vt:lpstr>SPI 2024 | Results on grievances management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Eggsy Jay</dc:creator>
  <cp:lastModifiedBy>PREVOT Valentine</cp:lastModifiedBy>
  <cp:revision>5</cp:revision>
  <cp:lastPrinted>2025-01-31T12:41:38Z</cp:lastPrinted>
  <dcterms:created xsi:type="dcterms:W3CDTF">2020-03-19T03:06:48Z</dcterms:created>
  <dcterms:modified xsi:type="dcterms:W3CDTF">2025-05-19T12:30:07Z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1018088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  <property fmtid="{D5CDD505-2E9C-101B-9397-08002B2CF9AE}" pid="5" name="ContentTypeId">
    <vt:lpwstr>0x01010069B8019CECF8654384553EBFE3F9375F</vt:lpwstr>
  </property>
  <property fmtid="{D5CDD505-2E9C-101B-9397-08002B2CF9AE}" pid="6" name="MediaServiceImageTags">
    <vt:lpwstr/>
  </property>
</Properties>
</file>