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kxAeHbTWNoBqDYYzp1cBiZtN6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EF8634-300F-4912-A484-5AAA1D6DB1BF}">
  <a:tblStyle styleId="{E4EF8634-300F-4912-A484-5AAA1D6DB1B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5"/>
  </p:normalViewPr>
  <p:slideViewPr>
    <p:cSldViewPr snapToGrid="0">
      <p:cViewPr varScale="1">
        <p:scale>
          <a:sx n="107" d="100"/>
          <a:sy n="107"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c30f0d42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c30f0d42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35c30f0d42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rive.google.com/file/d/1uFQcocG2HHGA0YnoPUQX0mU1V0LfphOe/vie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89" name="Google Shape;8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90" name="Google Shape;90;p1" descr="A picture containing text, outdoor, sign, tree&#10;&#10;Description automatically generated"/>
          <p:cNvPicPr preferRelativeResize="0">
            <a:picLocks noGrp="1"/>
          </p:cNvPicPr>
          <p:nvPr>
            <p:ph type="body" idx="4294967295"/>
          </p:nvPr>
        </p:nvPicPr>
        <p:blipFill rotWithShape="1">
          <a:blip r:embed="rId3">
            <a:alphaModFix/>
          </a:blip>
          <a:srcRect t="7578" b="8167"/>
          <a:stretch/>
        </p:blipFill>
        <p:spPr>
          <a:xfrm>
            <a:off x="0" y="1588"/>
            <a:ext cx="12192000" cy="6856412"/>
          </a:xfrm>
          <a:prstGeom prst="rect">
            <a:avLst/>
          </a:prstGeom>
          <a:noFill/>
          <a:ln>
            <a:noFill/>
          </a:ln>
        </p:spPr>
      </p:pic>
      <p:sp>
        <p:nvSpPr>
          <p:cNvPr id="91" name="Google Shape;91;p1"/>
          <p:cNvSpPr txBox="1"/>
          <p:nvPr/>
        </p:nvSpPr>
        <p:spPr>
          <a:xfrm>
            <a:off x="763051" y="154996"/>
            <a:ext cx="5943072" cy="2328333"/>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Calibri"/>
              <a:buNone/>
            </a:pPr>
            <a:r>
              <a:rPr lang="en-GB" sz="4000" b="1" i="0" u="none" strike="noStrike" cap="none">
                <a:solidFill>
                  <a:schemeClr val="dk1"/>
                </a:solidFill>
                <a:latin typeface="Calibri"/>
                <a:ea typeface="Calibri"/>
                <a:cs typeface="Calibri"/>
                <a:sym typeface="Calibri"/>
              </a:rPr>
              <a:t>Corporate Contentious Politics: Palm Oil Companies and Land Conflicts in Indonesia</a:t>
            </a:r>
            <a:endParaRPr sz="4000" b="0" i="0" u="none" strike="noStrike" cap="none">
              <a:solidFill>
                <a:schemeClr val="dk1"/>
              </a:solidFill>
              <a:latin typeface="Calibri"/>
              <a:ea typeface="Calibri"/>
              <a:cs typeface="Calibri"/>
              <a:sym typeface="Calibri"/>
            </a:endParaRPr>
          </a:p>
        </p:txBody>
      </p:sp>
      <p:sp>
        <p:nvSpPr>
          <p:cNvPr id="92" name="Google Shape;92;p1"/>
          <p:cNvSpPr txBox="1"/>
          <p:nvPr/>
        </p:nvSpPr>
        <p:spPr>
          <a:xfrm>
            <a:off x="525846" y="4923312"/>
            <a:ext cx="12088381" cy="1578054"/>
          </a:xfrm>
          <a:prstGeom prst="rect">
            <a:avLst/>
          </a:prstGeom>
          <a:noFill/>
          <a:ln>
            <a:noFill/>
          </a:ln>
        </p:spPr>
        <p:txBody>
          <a:bodyPr spcFirstLastPara="1" wrap="square" lIns="91425" tIns="45700" rIns="91425" bIns="45700" anchor="b" anchorCtr="0">
            <a:normAutofit fontScale="85000" lnSpcReduction="20000"/>
          </a:bodyPr>
          <a:lstStyle/>
          <a:p>
            <a:pPr marL="0" marR="0" lvl="0" indent="0" algn="l" rtl="0">
              <a:lnSpc>
                <a:spcPct val="90000"/>
              </a:lnSpc>
              <a:spcBef>
                <a:spcPts val="0"/>
              </a:spcBef>
              <a:spcAft>
                <a:spcPts val="0"/>
              </a:spcAft>
              <a:buClr>
                <a:srgbClr val="FFFFFF"/>
              </a:buClr>
              <a:buSzPct val="100000"/>
              <a:buFont typeface="Arial"/>
              <a:buNone/>
            </a:pPr>
            <a:r>
              <a:rPr lang="en-GB" sz="2800" b="0" i="0" u="none" strike="noStrike" cap="none">
                <a:solidFill>
                  <a:srgbClr val="FFFFFF"/>
                </a:solidFill>
                <a:latin typeface="Calibri"/>
                <a:ea typeface="Calibri"/>
                <a:cs typeface="Calibri"/>
                <a:sym typeface="Calibri"/>
              </a:rPr>
              <a:t>Ward Berenschot, </a:t>
            </a:r>
            <a:endParaRPr/>
          </a:p>
          <a:p>
            <a:pPr marL="0" marR="0" lvl="0" indent="0" algn="l" rtl="0">
              <a:lnSpc>
                <a:spcPct val="90000"/>
              </a:lnSpc>
              <a:spcBef>
                <a:spcPts val="1000"/>
              </a:spcBef>
              <a:spcAft>
                <a:spcPts val="0"/>
              </a:spcAft>
              <a:buClr>
                <a:srgbClr val="FFFFFF"/>
              </a:buClr>
              <a:buSzPct val="100000"/>
              <a:buFont typeface="Arial"/>
              <a:buNone/>
            </a:pPr>
            <a:r>
              <a:rPr lang="en-GB" sz="2800" b="0" i="0" u="none" strike="noStrike" cap="none">
                <a:solidFill>
                  <a:srgbClr val="FFFFFF"/>
                </a:solidFill>
                <a:latin typeface="Calibri"/>
                <a:ea typeface="Calibri"/>
                <a:cs typeface="Calibri"/>
                <a:sym typeface="Calibri"/>
              </a:rPr>
              <a:t>Professor of Comparative Political Anthropology,</a:t>
            </a:r>
            <a:endParaRPr/>
          </a:p>
          <a:p>
            <a:pPr marL="0" marR="0" lvl="0" indent="0" algn="l" rtl="0">
              <a:lnSpc>
                <a:spcPct val="90000"/>
              </a:lnSpc>
              <a:spcBef>
                <a:spcPts val="1000"/>
              </a:spcBef>
              <a:spcAft>
                <a:spcPts val="0"/>
              </a:spcAft>
              <a:buClr>
                <a:srgbClr val="FFFFFF"/>
              </a:buClr>
              <a:buSzPct val="100000"/>
              <a:buFont typeface="Arial"/>
              <a:buNone/>
            </a:pPr>
            <a:r>
              <a:rPr lang="en-GB" sz="2800" b="0" i="0" u="none" strike="noStrike" cap="none">
                <a:solidFill>
                  <a:srgbClr val="FFFFFF"/>
                </a:solidFill>
                <a:latin typeface="Calibri"/>
                <a:ea typeface="Calibri"/>
                <a:cs typeface="Calibri"/>
                <a:sym typeface="Calibri"/>
              </a:rPr>
              <a:t>KITLV &amp; University of Amsterdam</a:t>
            </a:r>
            <a:endParaRPr/>
          </a:p>
          <a:p>
            <a:pPr marL="0" marR="0" lvl="0" indent="0" algn="l" rtl="0">
              <a:lnSpc>
                <a:spcPct val="90000"/>
              </a:lnSpc>
              <a:spcBef>
                <a:spcPts val="1000"/>
              </a:spcBef>
              <a:spcAft>
                <a:spcPts val="0"/>
              </a:spcAft>
              <a:buClr>
                <a:srgbClr val="FFFFFF"/>
              </a:buClr>
              <a:buSzPct val="100000"/>
              <a:buFont typeface="Arial"/>
              <a:buNone/>
            </a:pPr>
            <a:r>
              <a:rPr lang="en-GB" sz="2800" b="0" i="0" u="none" strike="noStrike" cap="none">
                <a:solidFill>
                  <a:srgbClr val="FFFFFF"/>
                </a:solidFill>
                <a:latin typeface="Calibri"/>
                <a:ea typeface="Calibri"/>
                <a:cs typeface="Calibri"/>
                <a:sym typeface="Calibri"/>
              </a:rPr>
              <a:t>w.j.berenschot@uva.nl</a:t>
            </a:r>
            <a:endParaRPr/>
          </a:p>
        </p:txBody>
      </p:sp>
      <p:pic>
        <p:nvPicPr>
          <p:cNvPr id="93" name="Google Shape;93;p1" descr="KITLV 2 - KITLV"/>
          <p:cNvPicPr preferRelativeResize="0"/>
          <p:nvPr/>
        </p:nvPicPr>
        <p:blipFill rotWithShape="1">
          <a:blip r:embed="rId4">
            <a:alphaModFix/>
          </a:blip>
          <a:srcRect/>
          <a:stretch/>
        </p:blipFill>
        <p:spPr>
          <a:xfrm>
            <a:off x="10815956" y="-61328"/>
            <a:ext cx="1452767" cy="1380490"/>
          </a:xfrm>
          <a:prstGeom prst="rect">
            <a:avLst/>
          </a:prstGeom>
          <a:noFill/>
          <a:ln>
            <a:noFill/>
          </a:ln>
        </p:spPr>
      </p:pic>
      <p:pic>
        <p:nvPicPr>
          <p:cNvPr id="94" name="Google Shape;94;p1" descr="Universiteit van Amsterdam - Wikipedia"/>
          <p:cNvPicPr preferRelativeResize="0"/>
          <p:nvPr/>
        </p:nvPicPr>
        <p:blipFill rotWithShape="1">
          <a:blip r:embed="rId5">
            <a:alphaModFix/>
          </a:blip>
          <a:srcRect/>
          <a:stretch/>
        </p:blipFill>
        <p:spPr>
          <a:xfrm>
            <a:off x="10839973" y="1319162"/>
            <a:ext cx="1428750" cy="142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9"/>
          <p:cNvSpPr txBox="1">
            <a:spLocks noGrp="1"/>
          </p:cNvSpPr>
          <p:nvPr>
            <p:ph type="title"/>
          </p:nvPr>
        </p:nvSpPr>
        <p:spPr>
          <a:xfrm>
            <a:off x="841248" y="548640"/>
            <a:ext cx="3600860"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GB" sz="5400"/>
              <a:t>2. Cultivation of Collusive Ties with local authorities</a:t>
            </a:r>
            <a:endParaRPr/>
          </a:p>
        </p:txBody>
      </p:sp>
      <p:sp>
        <p:nvSpPr>
          <p:cNvPr id="181" name="Google Shape;181;p9"/>
          <p:cNvSpPr/>
          <p:nvPr/>
        </p:nvSpPr>
        <p:spPr>
          <a:xfrm rot="5400000">
            <a:off x="2543983" y="3258715"/>
            <a:ext cx="4480560" cy="18288"/>
          </a:xfrm>
          <a:custGeom>
            <a:avLst/>
            <a:gdLst/>
            <a:ahLst/>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2" name="Google Shape;182;p9"/>
          <p:cNvSpPr txBox="1">
            <a:spLocks noGrp="1"/>
          </p:cNvSpPr>
          <p:nvPr>
            <p:ph type="body" idx="1"/>
          </p:nvPr>
        </p:nvSpPr>
        <p:spPr>
          <a:xfrm>
            <a:off x="5126418" y="552091"/>
            <a:ext cx="6224335"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None/>
            </a:pPr>
            <a:r>
              <a:rPr lang="en-GB" sz="2000"/>
              <a:t>Ex-company employee: “As </a:t>
            </a:r>
            <a:r>
              <a:rPr lang="en-GB" sz="2000" i="1"/>
              <a:t>humas </a:t>
            </a:r>
            <a:r>
              <a:rPr lang="en-GB" sz="2000"/>
              <a:t>[‘community liaison’]my most important task was to give </a:t>
            </a:r>
            <a:r>
              <a:rPr lang="en-GB" sz="2000" i="1"/>
              <a:t>uang jatah </a:t>
            </a:r>
            <a:r>
              <a:rPr lang="en-GB" sz="2000"/>
              <a:t>(‘gratuity’) for the </a:t>
            </a:r>
            <a:r>
              <a:rPr lang="en-GB" sz="2000" i="1"/>
              <a:t>kapolsek </a:t>
            </a:r>
            <a:r>
              <a:rPr lang="en-GB" sz="2000"/>
              <a:t>[head of police)</a:t>
            </a:r>
            <a:r>
              <a:rPr lang="en-GB" sz="2000" i="1"/>
              <a:t>, koramil </a:t>
            </a:r>
            <a:r>
              <a:rPr lang="en-GB" sz="2000"/>
              <a:t>[local military commander]</a:t>
            </a:r>
            <a:r>
              <a:rPr lang="en-GB" sz="2000" i="1"/>
              <a:t>, village heads </a:t>
            </a:r>
            <a:r>
              <a:rPr lang="en-GB" sz="2000"/>
              <a:t>and</a:t>
            </a:r>
            <a:r>
              <a:rPr lang="en-GB" sz="2000" i="1"/>
              <a:t> camat </a:t>
            </a:r>
            <a:r>
              <a:rPr lang="en-GB" sz="2000"/>
              <a:t>[sub-district head]. A monthly incentive. We gave the village heads 500 thousand rupiah [40 USD] per month, the head of the local police and the sub-district head got 1 million [80 USD]. This is outside the [financial] aid we give when there is a meeting. (…) This is just to [make the activity] succeed, so that there is no obstacle for the expansion [of the plantation]. And when there is </a:t>
            </a:r>
            <a:r>
              <a:rPr lang="en-GB" sz="2000" i="1"/>
              <a:t>Idul Fitri</a:t>
            </a:r>
            <a:r>
              <a:rPr lang="en-GB" sz="2000"/>
              <a:t> or Christmas we also make a donation to them. (…). And the </a:t>
            </a:r>
            <a:r>
              <a:rPr lang="en-GB" sz="2000" i="1"/>
              <a:t>bupati </a:t>
            </a:r>
            <a:r>
              <a:rPr lang="en-GB" sz="2000"/>
              <a:t>gets even more, he gets 10 million (Interview, 8 September 2017). </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10"/>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8" name="Google Shape;188;p10" descr="A picture containing text, outdoor, sign, tree&#10;&#10;Description automatically generated"/>
          <p:cNvPicPr preferRelativeResize="0"/>
          <p:nvPr/>
        </p:nvPicPr>
        <p:blipFill rotWithShape="1">
          <a:blip r:embed="rId3">
            <a:alphaModFix/>
          </a:blip>
          <a:srcRect l="28082" r="4404" b="-1"/>
          <a:stretch/>
        </p:blipFill>
        <p:spPr>
          <a:xfrm>
            <a:off x="1" y="10"/>
            <a:ext cx="5074919" cy="6857990"/>
          </a:xfrm>
          <a:prstGeom prst="rect">
            <a:avLst/>
          </a:prstGeom>
          <a:noFill/>
          <a:ln>
            <a:noFill/>
          </a:ln>
        </p:spPr>
      </p:pic>
      <p:sp>
        <p:nvSpPr>
          <p:cNvPr id="189" name="Google Shape;189;p10"/>
          <p:cNvSpPr txBox="1">
            <a:spLocks noGrp="1"/>
          </p:cNvSpPr>
          <p:nvPr>
            <p:ph type="body" idx="1"/>
          </p:nvPr>
        </p:nvSpPr>
        <p:spPr>
          <a:xfrm>
            <a:off x="5669280" y="498720"/>
            <a:ext cx="6109286" cy="619163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200"/>
              <a:buNone/>
            </a:pPr>
            <a:r>
              <a:rPr lang="en-GB" sz="2200"/>
              <a:t>These informal ties between plantation managers and state officials can take various forms: </a:t>
            </a:r>
            <a:endParaRPr/>
          </a:p>
          <a:p>
            <a:pPr marL="457200" lvl="0" indent="-457200" algn="l" rtl="0">
              <a:lnSpc>
                <a:spcPct val="90000"/>
              </a:lnSpc>
              <a:spcBef>
                <a:spcPts val="1000"/>
              </a:spcBef>
              <a:spcAft>
                <a:spcPts val="0"/>
              </a:spcAft>
              <a:buClr>
                <a:schemeClr val="dk1"/>
              </a:buClr>
              <a:buSzPts val="2200"/>
              <a:buFont typeface="Calibri"/>
              <a:buAutoNum type="arabicPeriod"/>
            </a:pPr>
            <a:r>
              <a:rPr lang="en-GB" sz="2200"/>
              <a:t>Monthly ‘contributions’ to village heads, state officials, and police.</a:t>
            </a:r>
            <a:endParaRPr/>
          </a:p>
          <a:p>
            <a:pPr marL="457200" lvl="0" indent="-457200" algn="l" rtl="0">
              <a:lnSpc>
                <a:spcPct val="90000"/>
              </a:lnSpc>
              <a:spcBef>
                <a:spcPts val="1000"/>
              </a:spcBef>
              <a:spcAft>
                <a:spcPts val="0"/>
              </a:spcAft>
              <a:buClr>
                <a:schemeClr val="dk1"/>
              </a:buClr>
              <a:buSzPts val="2200"/>
              <a:buFont typeface="Calibri"/>
              <a:buAutoNum type="arabicPeriod"/>
            </a:pPr>
            <a:r>
              <a:rPr lang="en-GB" sz="2200"/>
              <a:t>Financial contributions to election campaigns of politicians</a:t>
            </a:r>
            <a:endParaRPr/>
          </a:p>
          <a:p>
            <a:pPr marL="457200" lvl="0" indent="-457200" algn="l" rtl="0">
              <a:lnSpc>
                <a:spcPct val="90000"/>
              </a:lnSpc>
              <a:spcBef>
                <a:spcPts val="1000"/>
              </a:spcBef>
              <a:spcAft>
                <a:spcPts val="0"/>
              </a:spcAft>
              <a:buClr>
                <a:schemeClr val="dk1"/>
              </a:buClr>
              <a:buSzPts val="2200"/>
              <a:buFont typeface="Calibri"/>
              <a:buAutoNum type="arabicPeriod"/>
            </a:pPr>
            <a:r>
              <a:rPr lang="en-GB" sz="2200"/>
              <a:t>Payments for ‘organisational costs’ to the police and army for their presence during protests</a:t>
            </a:r>
            <a:endParaRPr/>
          </a:p>
          <a:p>
            <a:pPr marL="0" lvl="0" indent="0" algn="l" rtl="0">
              <a:lnSpc>
                <a:spcPct val="90000"/>
              </a:lnSpc>
              <a:spcBef>
                <a:spcPts val="1000"/>
              </a:spcBef>
              <a:spcAft>
                <a:spcPts val="0"/>
              </a:spcAft>
              <a:buClr>
                <a:schemeClr val="dk1"/>
              </a:buClr>
              <a:buSzPts val="2200"/>
              <a:buNone/>
            </a:pPr>
            <a:endParaRPr sz="2200"/>
          </a:p>
          <a:p>
            <a:pPr marL="0" lvl="0" indent="0" algn="l" rtl="0">
              <a:lnSpc>
                <a:spcPct val="90000"/>
              </a:lnSpc>
              <a:spcBef>
                <a:spcPts val="1000"/>
              </a:spcBef>
              <a:spcAft>
                <a:spcPts val="0"/>
              </a:spcAft>
              <a:buClr>
                <a:schemeClr val="dk1"/>
              </a:buClr>
              <a:buSzPts val="2200"/>
              <a:buNone/>
            </a:pPr>
            <a:r>
              <a:rPr lang="en-GB" sz="2200"/>
              <a:t>Head of conflict resolution division of a palm oil company:</a:t>
            </a:r>
            <a:endParaRPr/>
          </a:p>
          <a:p>
            <a:pPr marL="0" lvl="0" indent="0" algn="l" rtl="0">
              <a:lnSpc>
                <a:spcPct val="90000"/>
              </a:lnSpc>
              <a:spcBef>
                <a:spcPts val="1000"/>
              </a:spcBef>
              <a:spcAft>
                <a:spcPts val="0"/>
              </a:spcAft>
              <a:buClr>
                <a:schemeClr val="dk1"/>
              </a:buClr>
              <a:buSzPts val="2200"/>
              <a:buNone/>
            </a:pPr>
            <a:r>
              <a:rPr lang="en-GB" sz="2200" i="1"/>
              <a:t>So when there is a conflict, when the company asks for security support [from the police], they will give [a budget] proposal. And it makes it more costly. So when my team was working [to resolve the conflict], the police seemed upset because they lost their jobs. Lost their source of income too. Because now there is no more conflict</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1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11"/>
          <p:cNvSpPr txBox="1">
            <a:spLocks noGrp="1"/>
          </p:cNvSpPr>
          <p:nvPr>
            <p:ph type="title"/>
          </p:nvPr>
        </p:nvSpPr>
        <p:spPr>
          <a:xfrm>
            <a:off x="841248" y="548640"/>
            <a:ext cx="3600860"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GB" sz="5400"/>
              <a:t>3. Supression of Protests</a:t>
            </a:r>
            <a:endParaRPr/>
          </a:p>
        </p:txBody>
      </p:sp>
      <p:sp>
        <p:nvSpPr>
          <p:cNvPr id="196" name="Google Shape;196;p11"/>
          <p:cNvSpPr/>
          <p:nvPr/>
        </p:nvSpPr>
        <p:spPr>
          <a:xfrm rot="5400000">
            <a:off x="2543983" y="3258715"/>
            <a:ext cx="4480560" cy="18288"/>
          </a:xfrm>
          <a:custGeom>
            <a:avLst/>
            <a:gdLst/>
            <a:ahLst/>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11"/>
          <p:cNvSpPr txBox="1">
            <a:spLocks noGrp="1"/>
          </p:cNvSpPr>
          <p:nvPr>
            <p:ph type="body" idx="1"/>
          </p:nvPr>
        </p:nvSpPr>
        <p:spPr>
          <a:xfrm>
            <a:off x="5126418" y="552091"/>
            <a:ext cx="6224335" cy="5431536"/>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000"/>
              <a:buChar char="•"/>
            </a:pPr>
            <a:r>
              <a:rPr lang="en-GB" sz="2000"/>
              <a:t>In our documentation of 150 conflicts, we documented 69 instances where community protests were met with violence from the local police, mobile police brigade (</a:t>
            </a:r>
            <a:r>
              <a:rPr lang="en-GB" sz="2000" i="1"/>
              <a:t>Brimob)</a:t>
            </a:r>
            <a:r>
              <a:rPr lang="en-GB" sz="2000"/>
              <a:t> or </a:t>
            </a:r>
            <a:r>
              <a:rPr lang="en-GB" sz="2000" i="1"/>
              <a:t>preman </a:t>
            </a:r>
            <a:r>
              <a:rPr lang="en-GB" sz="2000"/>
              <a:t>('thugs’) (of which 16 cases also involved violence from community</a:t>
            </a:r>
            <a:endParaRPr/>
          </a:p>
          <a:p>
            <a:pPr marL="228600" lvl="0" indent="-228600" algn="l" rtl="0">
              <a:lnSpc>
                <a:spcPct val="90000"/>
              </a:lnSpc>
              <a:spcBef>
                <a:spcPts val="1000"/>
              </a:spcBef>
              <a:spcAft>
                <a:spcPts val="0"/>
              </a:spcAft>
              <a:buClr>
                <a:schemeClr val="dk1"/>
              </a:buClr>
              <a:buSzPts val="2000"/>
              <a:buChar char="•"/>
            </a:pPr>
            <a:r>
              <a:rPr lang="en-GB" sz="2000"/>
              <a:t>This violence led to 16 deaths and 195 wounded villagers</a:t>
            </a:r>
            <a:endParaRPr/>
          </a:p>
          <a:p>
            <a:pPr marL="228600" lvl="0" indent="-228600" algn="l" rtl="0">
              <a:lnSpc>
                <a:spcPct val="90000"/>
              </a:lnSpc>
              <a:spcBef>
                <a:spcPts val="1000"/>
              </a:spcBef>
              <a:spcAft>
                <a:spcPts val="0"/>
              </a:spcAft>
              <a:buClr>
                <a:schemeClr val="dk1"/>
              </a:buClr>
              <a:buSzPts val="2000"/>
              <a:buChar char="•"/>
            </a:pPr>
            <a:r>
              <a:rPr lang="en-GB" sz="2000"/>
              <a:t>Company representative: ”If needed, we ask not only the police, but also local government officials for help. We start with approaching the civil servants, such as the regional government’s secretary for help to discuss issues with community leaders, and to convey suggestions to the community to move [to another location]. </a:t>
            </a:r>
            <a:r>
              <a:rPr lang="en-GB" sz="2000" i="1"/>
              <a:t>If not successful, the approach may become harder, that is, by using the security apparatus</a:t>
            </a:r>
            <a:r>
              <a:rPr lang="en-GB" sz="2000"/>
              <a:t>”. (Interview with the sustainability team of a company, Jakarta, 20 February 2020).</a:t>
            </a:r>
            <a:endParaRPr sz="2000"/>
          </a:p>
          <a:p>
            <a:pPr marL="228600" lvl="0" indent="-10160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1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12"/>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200"/>
              <a:buFont typeface="Calibri"/>
              <a:buNone/>
            </a:pPr>
            <a:r>
              <a:rPr lang="en-GB" sz="4200"/>
              <a:t>4. Criminalization of Community Leaders</a:t>
            </a:r>
            <a:endParaRPr/>
          </a:p>
        </p:txBody>
      </p:sp>
      <p:sp>
        <p:nvSpPr>
          <p:cNvPr id="204" name="Google Shape;204;p12"/>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5" name="Google Shape;205;p12"/>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900"/>
              <a:buChar char="•"/>
            </a:pPr>
            <a:r>
              <a:rPr lang="en-GB" sz="1900"/>
              <a:t>We documented 789 arrests of community members during the course of 150 conflicts</a:t>
            </a:r>
            <a:endParaRPr/>
          </a:p>
          <a:p>
            <a:pPr marL="228600" lvl="0" indent="-228600" algn="l" rtl="0">
              <a:lnSpc>
                <a:spcPct val="90000"/>
              </a:lnSpc>
              <a:spcBef>
                <a:spcPts val="1000"/>
              </a:spcBef>
              <a:spcAft>
                <a:spcPts val="0"/>
              </a:spcAft>
              <a:buClr>
                <a:schemeClr val="dk1"/>
              </a:buClr>
              <a:buSzPts val="1900"/>
              <a:buChar char="•"/>
            </a:pPr>
            <a:r>
              <a:rPr lang="en-GB" sz="1900"/>
              <a:t>Accusations: defamation, harvesting of palm oil bunches, falsifying documents, ‘organising disturbances’</a:t>
            </a:r>
            <a:endParaRPr/>
          </a:p>
          <a:p>
            <a:pPr marL="228600" lvl="0" indent="-228600" algn="l" rtl="0">
              <a:lnSpc>
                <a:spcPct val="90000"/>
              </a:lnSpc>
              <a:spcBef>
                <a:spcPts val="1000"/>
              </a:spcBef>
              <a:spcAft>
                <a:spcPts val="0"/>
              </a:spcAft>
              <a:buClr>
                <a:schemeClr val="dk1"/>
              </a:buClr>
              <a:buSzPts val="1900"/>
              <a:buChar char="•"/>
            </a:pPr>
            <a:r>
              <a:rPr lang="en-GB" sz="1900"/>
              <a:t>Jail sentences: usually between 2 months and one year, yet communities win about half of these court cases</a:t>
            </a:r>
            <a:endParaRPr/>
          </a:p>
        </p:txBody>
      </p:sp>
      <p:pic>
        <p:nvPicPr>
          <p:cNvPr id="206" name="Google Shape;206;p12" descr="A group of men standing around a table&#10;&#10;Description automatically generated with medium confidence"/>
          <p:cNvPicPr preferRelativeResize="0"/>
          <p:nvPr/>
        </p:nvPicPr>
        <p:blipFill rotWithShape="1">
          <a:blip r:embed="rId3">
            <a:alphaModFix/>
          </a:blip>
          <a:srcRect l="11293" r="8463" b="-1"/>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2" name="Google Shape;212;p13"/>
          <p:cNvSpPr txBox="1">
            <a:spLocks noGrp="1"/>
          </p:cNvSpPr>
          <p:nvPr>
            <p:ph type="title"/>
          </p:nvPr>
        </p:nvSpPr>
        <p:spPr>
          <a:xfrm>
            <a:off x="838200" y="184805"/>
            <a:ext cx="10515600" cy="1505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GB" sz="4800" b="1">
                <a:solidFill>
                  <a:schemeClr val="dk1"/>
                </a:solidFill>
                <a:latin typeface="Calibri"/>
                <a:ea typeface="Calibri"/>
                <a:cs typeface="Calibri"/>
                <a:sym typeface="Calibri"/>
              </a:rPr>
              <a:t>How common are these forms of corporate contentious politics? </a:t>
            </a:r>
            <a:endParaRPr sz="4800">
              <a:solidFill>
                <a:schemeClr val="dk1"/>
              </a:solidFill>
              <a:latin typeface="Calibri"/>
              <a:ea typeface="Calibri"/>
              <a:cs typeface="Calibri"/>
              <a:sym typeface="Calibri"/>
            </a:endParaRPr>
          </a:p>
        </p:txBody>
      </p:sp>
      <p:sp>
        <p:nvSpPr>
          <p:cNvPr id="213" name="Google Shape;213;p13"/>
          <p:cNvSpPr txBox="1"/>
          <p:nvPr/>
        </p:nvSpPr>
        <p:spPr>
          <a:xfrm>
            <a:off x="1008126" y="6389526"/>
            <a:ext cx="101727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Calibri"/>
                <a:ea typeface="Calibri"/>
                <a:cs typeface="Calibri"/>
                <a:sym typeface="Calibri"/>
              </a:rPr>
              <a:t>🡪 RSPO member companies do not behave differently compared to non-RSPO member companies </a:t>
            </a:r>
            <a:endParaRPr sz="1800">
              <a:solidFill>
                <a:schemeClr val="dk1"/>
              </a:solidFill>
              <a:latin typeface="Calibri"/>
              <a:ea typeface="Calibri"/>
              <a:cs typeface="Calibri"/>
              <a:sym typeface="Calibri"/>
            </a:endParaRPr>
          </a:p>
        </p:txBody>
      </p:sp>
      <p:pic>
        <p:nvPicPr>
          <p:cNvPr id="214" name="Google Shape;214;p13"/>
          <p:cNvPicPr preferRelativeResize="0"/>
          <p:nvPr/>
        </p:nvPicPr>
        <p:blipFill rotWithShape="1">
          <a:blip r:embed="rId3">
            <a:alphaModFix/>
          </a:blip>
          <a:srcRect/>
          <a:stretch/>
        </p:blipFill>
        <p:spPr>
          <a:xfrm>
            <a:off x="1784672" y="1727200"/>
            <a:ext cx="7283128" cy="41706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4"/>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GB">
                <a:solidFill>
                  <a:schemeClr val="dk1"/>
                </a:solidFill>
                <a:latin typeface="Calibri"/>
                <a:ea typeface="Calibri"/>
                <a:cs typeface="Calibri"/>
                <a:sym typeface="Calibri"/>
              </a:rPr>
              <a:t>How often are palm oil conflicts resolved through a mutual agreement? </a:t>
            </a:r>
            <a:endParaRPr/>
          </a:p>
        </p:txBody>
      </p:sp>
      <p:sp>
        <p:nvSpPr>
          <p:cNvPr id="221" name="Google Shape;221;p1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2" name="Google Shape;222;p14"/>
          <p:cNvSpPr/>
          <p:nvPr/>
        </p:nvSpPr>
        <p:spPr>
          <a:xfrm>
            <a:off x="481029" y="4546920"/>
            <a:ext cx="402336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23" name="Google Shape;223;p14"/>
          <p:cNvPicPr preferRelativeResize="0"/>
          <p:nvPr/>
        </p:nvPicPr>
        <p:blipFill rotWithShape="1">
          <a:blip r:embed="rId3">
            <a:alphaModFix/>
          </a:blip>
          <a:srcRect/>
          <a:stretch/>
        </p:blipFill>
        <p:spPr>
          <a:xfrm>
            <a:off x="4501342" y="1436391"/>
            <a:ext cx="7209630" cy="4037391"/>
          </a:xfrm>
          <a:prstGeom prst="rect">
            <a:avLst/>
          </a:prstGeom>
          <a:noFill/>
          <a:ln>
            <a:noFill/>
          </a:ln>
        </p:spPr>
      </p:pic>
      <p:sp>
        <p:nvSpPr>
          <p:cNvPr id="224" name="Google Shape;224;p14"/>
          <p:cNvSpPr txBox="1"/>
          <p:nvPr/>
        </p:nvSpPr>
        <p:spPr>
          <a:xfrm>
            <a:off x="2194560" y="5364480"/>
            <a:ext cx="951641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In short, no real difference: RSPO companies reached agreement in 34% (22/64), non-RSPO also in 34% (29/86) of cases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15"/>
          <p:cNvSpPr txBox="1">
            <a:spLocks noGrp="1"/>
          </p:cNvSpPr>
          <p:nvPr>
            <p:ph type="title"/>
          </p:nvPr>
        </p:nvSpPr>
        <p:spPr>
          <a:xfrm>
            <a:off x="841248" y="334644"/>
            <a:ext cx="10509504" cy="10769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a:t>Do RSPO certified companies behave differently?</a:t>
            </a:r>
            <a:endParaRPr/>
          </a:p>
        </p:txBody>
      </p:sp>
      <p:sp>
        <p:nvSpPr>
          <p:cNvPr id="231" name="Google Shape;231;p15"/>
          <p:cNvSpPr/>
          <p:nvPr/>
        </p:nvSpPr>
        <p:spPr>
          <a:xfrm>
            <a:off x="842772" y="0"/>
            <a:ext cx="10506456" cy="19138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2" name="Google Shape;232;p15"/>
          <p:cNvSpPr/>
          <p:nvPr/>
        </p:nvSpPr>
        <p:spPr>
          <a:xfrm>
            <a:off x="841248" y="1512994"/>
            <a:ext cx="1050645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233" name="Google Shape;233;p15"/>
          <p:cNvGraphicFramePr/>
          <p:nvPr/>
        </p:nvGraphicFramePr>
        <p:xfrm>
          <a:off x="1640362" y="1737360"/>
          <a:ext cx="3000000" cy="3000000"/>
        </p:xfrm>
        <a:graphic>
          <a:graphicData uri="http://schemas.openxmlformats.org/drawingml/2006/table">
            <a:tbl>
              <a:tblPr firstRow="1" bandRow="1">
                <a:noFill/>
                <a:tableStyleId>{E4EF8634-300F-4912-A484-5AAA1D6DB1BF}</a:tableStyleId>
              </a:tblPr>
              <a:tblGrid>
                <a:gridCol w="3018350">
                  <a:extLst>
                    <a:ext uri="{9D8B030D-6E8A-4147-A177-3AD203B41FA5}">
                      <a16:colId xmlns:a16="http://schemas.microsoft.com/office/drawing/2014/main" val="20000"/>
                    </a:ext>
                  </a:extLst>
                </a:gridCol>
                <a:gridCol w="2941900">
                  <a:extLst>
                    <a:ext uri="{9D8B030D-6E8A-4147-A177-3AD203B41FA5}">
                      <a16:colId xmlns:a16="http://schemas.microsoft.com/office/drawing/2014/main" val="20001"/>
                    </a:ext>
                  </a:extLst>
                </a:gridCol>
                <a:gridCol w="2941900">
                  <a:extLst>
                    <a:ext uri="{9D8B030D-6E8A-4147-A177-3AD203B41FA5}">
                      <a16:colId xmlns:a16="http://schemas.microsoft.com/office/drawing/2014/main" val="20002"/>
                    </a:ext>
                  </a:extLst>
                </a:gridCol>
              </a:tblGrid>
              <a:tr h="907075">
                <a:tc>
                  <a:txBody>
                    <a:bodyPr/>
                    <a:lstStyle/>
                    <a:p>
                      <a:pPr marL="0" marR="0" lvl="0" indent="0" algn="l" rtl="0">
                        <a:spcBef>
                          <a:spcPts val="0"/>
                        </a:spcBef>
                        <a:spcAft>
                          <a:spcPts val="0"/>
                        </a:spcAft>
                        <a:buNone/>
                      </a:pPr>
                      <a:endParaRPr sz="2400"/>
                    </a:p>
                  </a:txBody>
                  <a:tcPr marL="122575" marR="122575" marT="61300" marB="61300"/>
                </a:tc>
                <a:tc>
                  <a:txBody>
                    <a:bodyPr/>
                    <a:lstStyle/>
                    <a:p>
                      <a:pPr marL="0" marR="0" lvl="0" indent="0" algn="l" rtl="0">
                        <a:spcBef>
                          <a:spcPts val="0"/>
                        </a:spcBef>
                        <a:spcAft>
                          <a:spcPts val="0"/>
                        </a:spcAft>
                        <a:buNone/>
                      </a:pPr>
                      <a:r>
                        <a:rPr lang="en-GB" sz="2400"/>
                        <a:t>RSPO certified companies (N=30)</a:t>
                      </a:r>
                      <a:endParaRPr/>
                    </a:p>
                  </a:txBody>
                  <a:tcPr marL="122575" marR="122575" marT="61300" marB="61300"/>
                </a:tc>
                <a:tc>
                  <a:txBody>
                    <a:bodyPr/>
                    <a:lstStyle/>
                    <a:p>
                      <a:pPr marL="0" marR="0" lvl="0" indent="0" algn="l" rtl="0">
                        <a:spcBef>
                          <a:spcPts val="0"/>
                        </a:spcBef>
                        <a:spcAft>
                          <a:spcPts val="0"/>
                        </a:spcAft>
                        <a:buNone/>
                      </a:pPr>
                      <a:r>
                        <a:rPr lang="en-GB" sz="2400"/>
                        <a:t>Non-RSPO companies (N=86)</a:t>
                      </a:r>
                      <a:endParaRPr/>
                    </a:p>
                  </a:txBody>
                  <a:tcPr marL="122575" marR="122575" marT="61300" marB="61300"/>
                </a:tc>
                <a:extLst>
                  <a:ext uri="{0D108BD9-81ED-4DB2-BD59-A6C34878D82A}">
                    <a16:rowId xmlns:a16="http://schemas.microsoft.com/office/drawing/2014/main" val="10000"/>
                  </a:ext>
                </a:extLst>
              </a:tr>
              <a:tr h="907075">
                <a:tc>
                  <a:txBody>
                    <a:bodyPr/>
                    <a:lstStyle/>
                    <a:p>
                      <a:pPr marL="0" marR="0" lvl="0" indent="0" algn="l" rtl="0">
                        <a:spcBef>
                          <a:spcPts val="0"/>
                        </a:spcBef>
                        <a:spcAft>
                          <a:spcPts val="0"/>
                        </a:spcAft>
                        <a:buNone/>
                      </a:pPr>
                      <a:r>
                        <a:rPr lang="en-GB" sz="2400"/>
                        <a:t>Violence against community</a:t>
                      </a:r>
                      <a:endParaRPr/>
                    </a:p>
                  </a:txBody>
                  <a:tcPr marL="122575" marR="122575" marT="61300" marB="61300"/>
                </a:tc>
                <a:tc>
                  <a:txBody>
                    <a:bodyPr/>
                    <a:lstStyle/>
                    <a:p>
                      <a:pPr marL="0" marR="0" lvl="0" indent="0" algn="l" rtl="0">
                        <a:spcBef>
                          <a:spcPts val="0"/>
                        </a:spcBef>
                        <a:spcAft>
                          <a:spcPts val="0"/>
                        </a:spcAft>
                        <a:buNone/>
                      </a:pPr>
                      <a:r>
                        <a:rPr lang="en-GB" sz="2400"/>
                        <a:t>27% (8 cases)</a:t>
                      </a:r>
                      <a:endParaRPr/>
                    </a:p>
                  </a:txBody>
                  <a:tcPr marL="122575" marR="122575" marT="61300" marB="61300"/>
                </a:tc>
                <a:tc>
                  <a:txBody>
                    <a:bodyPr/>
                    <a:lstStyle/>
                    <a:p>
                      <a:pPr marL="0" marR="0" lvl="0" indent="0" algn="l" rtl="0">
                        <a:spcBef>
                          <a:spcPts val="0"/>
                        </a:spcBef>
                        <a:spcAft>
                          <a:spcPts val="0"/>
                        </a:spcAft>
                        <a:buNone/>
                      </a:pPr>
                      <a:r>
                        <a:rPr lang="en-GB" sz="2400"/>
                        <a:t>15% (13 cases)</a:t>
                      </a:r>
                      <a:endParaRPr/>
                    </a:p>
                  </a:txBody>
                  <a:tcPr marL="122575" marR="122575" marT="61300" marB="61300"/>
                </a:tc>
                <a:extLst>
                  <a:ext uri="{0D108BD9-81ED-4DB2-BD59-A6C34878D82A}">
                    <a16:rowId xmlns:a16="http://schemas.microsoft.com/office/drawing/2014/main" val="10001"/>
                  </a:ext>
                </a:extLst>
              </a:tr>
              <a:tr h="907075">
                <a:tc>
                  <a:txBody>
                    <a:bodyPr/>
                    <a:lstStyle/>
                    <a:p>
                      <a:pPr marL="0" marR="0" lvl="0" indent="0" algn="l" rtl="0">
                        <a:spcBef>
                          <a:spcPts val="0"/>
                        </a:spcBef>
                        <a:spcAft>
                          <a:spcPts val="0"/>
                        </a:spcAft>
                        <a:buNone/>
                      </a:pPr>
                      <a:r>
                        <a:rPr lang="en-GB" sz="2400"/>
                        <a:t>Arrests of protest leaders</a:t>
                      </a:r>
                      <a:endParaRPr/>
                    </a:p>
                  </a:txBody>
                  <a:tcPr marL="122575" marR="122575" marT="61300" marB="61300"/>
                </a:tc>
                <a:tc>
                  <a:txBody>
                    <a:bodyPr/>
                    <a:lstStyle/>
                    <a:p>
                      <a:pPr marL="0" marR="0" lvl="0" indent="0" algn="l" rtl="0">
                        <a:spcBef>
                          <a:spcPts val="0"/>
                        </a:spcBef>
                        <a:spcAft>
                          <a:spcPts val="0"/>
                        </a:spcAft>
                        <a:buNone/>
                      </a:pPr>
                      <a:r>
                        <a:rPr lang="en-GB" sz="2400"/>
                        <a:t>27% (8 cases)</a:t>
                      </a:r>
                      <a:endParaRPr/>
                    </a:p>
                  </a:txBody>
                  <a:tcPr marL="122575" marR="122575" marT="61300" marB="61300">
                    <a:solidFill>
                      <a:srgbClr val="00B050"/>
                    </a:solidFill>
                  </a:tcPr>
                </a:tc>
                <a:tc>
                  <a:txBody>
                    <a:bodyPr/>
                    <a:lstStyle/>
                    <a:p>
                      <a:pPr marL="0" marR="0" lvl="0" indent="0" algn="l" rtl="0">
                        <a:spcBef>
                          <a:spcPts val="0"/>
                        </a:spcBef>
                        <a:spcAft>
                          <a:spcPts val="0"/>
                        </a:spcAft>
                        <a:buNone/>
                      </a:pPr>
                      <a:r>
                        <a:rPr lang="en-GB" sz="2400"/>
                        <a:t>40% (34 cases)</a:t>
                      </a:r>
                      <a:endParaRPr/>
                    </a:p>
                  </a:txBody>
                  <a:tcPr marL="122575" marR="122575" marT="61300" marB="61300"/>
                </a:tc>
                <a:extLst>
                  <a:ext uri="{0D108BD9-81ED-4DB2-BD59-A6C34878D82A}">
                    <a16:rowId xmlns:a16="http://schemas.microsoft.com/office/drawing/2014/main" val="10002"/>
                  </a:ext>
                </a:extLst>
              </a:tr>
              <a:tr h="907075">
                <a:tc>
                  <a:txBody>
                    <a:bodyPr/>
                    <a:lstStyle/>
                    <a:p>
                      <a:pPr marL="0" marR="0" lvl="0" indent="0" algn="l" rtl="0">
                        <a:spcBef>
                          <a:spcPts val="0"/>
                        </a:spcBef>
                        <a:spcAft>
                          <a:spcPts val="0"/>
                        </a:spcAft>
                        <a:buNone/>
                      </a:pPr>
                      <a:r>
                        <a:rPr lang="en-GB" sz="2400"/>
                        <a:t>Agreement reached?</a:t>
                      </a:r>
                      <a:endParaRPr/>
                    </a:p>
                  </a:txBody>
                  <a:tcPr marL="122575" marR="122575" marT="61300" marB="61300"/>
                </a:tc>
                <a:tc>
                  <a:txBody>
                    <a:bodyPr/>
                    <a:lstStyle/>
                    <a:p>
                      <a:pPr marL="0" marR="0" lvl="0" indent="0" algn="l" rtl="0">
                        <a:spcBef>
                          <a:spcPts val="0"/>
                        </a:spcBef>
                        <a:spcAft>
                          <a:spcPts val="0"/>
                        </a:spcAft>
                        <a:buNone/>
                      </a:pPr>
                      <a:r>
                        <a:rPr lang="en-GB" sz="2400"/>
                        <a:t>30% (9 cases)</a:t>
                      </a:r>
                      <a:endParaRPr/>
                    </a:p>
                  </a:txBody>
                  <a:tcPr marL="122575" marR="122575" marT="61300" marB="61300"/>
                </a:tc>
                <a:tc>
                  <a:txBody>
                    <a:bodyPr/>
                    <a:lstStyle/>
                    <a:p>
                      <a:pPr marL="0" marR="0" lvl="0" indent="0" algn="l" rtl="0">
                        <a:spcBef>
                          <a:spcPts val="0"/>
                        </a:spcBef>
                        <a:spcAft>
                          <a:spcPts val="0"/>
                        </a:spcAft>
                        <a:buNone/>
                      </a:pPr>
                      <a:r>
                        <a:rPr lang="en-GB" sz="2400"/>
                        <a:t>34% (29 cases)</a:t>
                      </a:r>
                      <a:endParaRPr/>
                    </a:p>
                  </a:txBody>
                  <a:tcPr marL="122575" marR="122575" marT="61300" marB="61300"/>
                </a:tc>
                <a:extLst>
                  <a:ext uri="{0D108BD9-81ED-4DB2-BD59-A6C34878D82A}">
                    <a16:rowId xmlns:a16="http://schemas.microsoft.com/office/drawing/2014/main" val="10003"/>
                  </a:ext>
                </a:extLst>
              </a:tr>
              <a:tr h="907075">
                <a:tc>
                  <a:txBody>
                    <a:bodyPr/>
                    <a:lstStyle/>
                    <a:p>
                      <a:pPr marL="0" marR="0" lvl="0" indent="0" algn="l" rtl="0">
                        <a:spcBef>
                          <a:spcPts val="0"/>
                        </a:spcBef>
                        <a:spcAft>
                          <a:spcPts val="0"/>
                        </a:spcAft>
                        <a:buNone/>
                      </a:pPr>
                      <a:r>
                        <a:rPr lang="en-GB" sz="2400"/>
                        <a:t>Reported to the RSPO?</a:t>
                      </a:r>
                      <a:endParaRPr/>
                    </a:p>
                  </a:txBody>
                  <a:tcPr marL="122575" marR="122575" marT="61300" marB="61300"/>
                </a:tc>
                <a:tc>
                  <a:txBody>
                    <a:bodyPr/>
                    <a:lstStyle/>
                    <a:p>
                      <a:pPr marL="0" marR="0" lvl="0" indent="0" algn="l" rtl="0">
                        <a:spcBef>
                          <a:spcPts val="0"/>
                        </a:spcBef>
                        <a:spcAft>
                          <a:spcPts val="0"/>
                        </a:spcAft>
                        <a:buNone/>
                      </a:pPr>
                      <a:r>
                        <a:rPr lang="en-GB" sz="2400"/>
                        <a:t>20 percent (6 cases)</a:t>
                      </a:r>
                      <a:endParaRPr/>
                    </a:p>
                  </a:txBody>
                  <a:tcPr marL="122575" marR="122575" marT="61300" marB="61300"/>
                </a:tc>
                <a:tc>
                  <a:txBody>
                    <a:bodyPr/>
                    <a:lstStyle/>
                    <a:p>
                      <a:pPr marL="0" marR="0" lvl="0" indent="0" algn="l" rtl="0">
                        <a:spcBef>
                          <a:spcPts val="0"/>
                        </a:spcBef>
                        <a:spcAft>
                          <a:spcPts val="0"/>
                        </a:spcAft>
                        <a:buNone/>
                      </a:pPr>
                      <a:r>
                        <a:rPr lang="en-GB" sz="2400"/>
                        <a:t>N.A.</a:t>
                      </a:r>
                      <a:endParaRPr/>
                    </a:p>
                  </a:txBody>
                  <a:tcPr marL="122575" marR="122575" marT="61300" marB="61300"/>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Why do palm oil companies employ these practices?</a:t>
            </a:r>
            <a:endParaRPr/>
          </a:p>
        </p:txBody>
      </p:sp>
      <p:sp>
        <p:nvSpPr>
          <p:cNvPr id="239" name="Google Shape;23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GB" i="1"/>
              <a:t>To save costs? </a:t>
            </a:r>
            <a:r>
              <a:rPr lang="en-GB"/>
              <a:t>The costs of meeting community demands is unlikely to succeed the costs of bribes to police and authorities &amp; damages to production, image.</a:t>
            </a:r>
            <a:endParaRPr/>
          </a:p>
          <a:p>
            <a:pPr marL="228600" lvl="0" indent="-228600" algn="l" rtl="0">
              <a:lnSpc>
                <a:spcPct val="90000"/>
              </a:lnSpc>
              <a:spcBef>
                <a:spcPts val="1000"/>
              </a:spcBef>
              <a:spcAft>
                <a:spcPts val="0"/>
              </a:spcAft>
              <a:buClr>
                <a:schemeClr val="dk1"/>
              </a:buClr>
              <a:buSzPts val="2800"/>
              <a:buChar char="•"/>
            </a:pPr>
            <a:r>
              <a:rPr lang="en-GB" i="1"/>
              <a:t>Management problems? </a:t>
            </a:r>
            <a:r>
              <a:rPr lang="en-GB"/>
              <a:t>Local managers might adopt such practices without being instructed to do so (and without informing higher-level managers)  </a:t>
            </a:r>
            <a:endParaRPr/>
          </a:p>
          <a:p>
            <a:pPr marL="228600" lvl="0" indent="-228600" algn="l" rtl="0">
              <a:lnSpc>
                <a:spcPct val="90000"/>
              </a:lnSpc>
              <a:spcBef>
                <a:spcPts val="1000"/>
              </a:spcBef>
              <a:spcAft>
                <a:spcPts val="0"/>
              </a:spcAft>
              <a:buClr>
                <a:schemeClr val="dk1"/>
              </a:buClr>
              <a:buSzPts val="2800"/>
              <a:buChar char="•"/>
            </a:pPr>
            <a:r>
              <a:rPr lang="en-GB"/>
              <a:t>Our explanation: the </a:t>
            </a:r>
            <a:r>
              <a:rPr lang="en-GB" u="sng"/>
              <a:t>limited legal certainty </a:t>
            </a:r>
            <a:r>
              <a:rPr lang="en-GB"/>
              <a:t>offered by highly </a:t>
            </a:r>
            <a:r>
              <a:rPr lang="en-GB" i="1"/>
              <a:t>informalized state institutions</a:t>
            </a:r>
            <a:r>
              <a:rPr lang="en-GB"/>
              <a:t>. Corporate contentious politics is likely most common in contexts where companies cannot rely on an impersonal, rule-bound implementation of laws and regulations &amp; hence need to cultivate personal relationships with power holders.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1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7"/>
          <p:cNvSpPr txBox="1">
            <a:spLocks noGrp="1"/>
          </p:cNvSpPr>
          <p:nvPr>
            <p:ph type="title"/>
          </p:nvPr>
        </p:nvSpPr>
        <p:spPr>
          <a:xfrm>
            <a:off x="399288" y="640823"/>
            <a:ext cx="3654371" cy="5583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GB" sz="5400"/>
              <a:t>Conclusions</a:t>
            </a:r>
            <a:endParaRPr/>
          </a:p>
        </p:txBody>
      </p:sp>
      <p:sp>
        <p:nvSpPr>
          <p:cNvPr id="246" name="Google Shape;246;p17"/>
          <p:cNvSpPr/>
          <p:nvPr/>
        </p:nvSpPr>
        <p:spPr>
          <a:xfrm rot="5400000">
            <a:off x="1627450" y="3462719"/>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7" name="Google Shape;247;p17"/>
          <p:cNvGrpSpPr/>
          <p:nvPr/>
        </p:nvGrpSpPr>
        <p:grpSpPr>
          <a:xfrm>
            <a:off x="4648018" y="643525"/>
            <a:ext cx="6900512" cy="5530734"/>
            <a:chOff x="0" y="2703"/>
            <a:chExt cx="6900512" cy="5530734"/>
          </a:xfrm>
        </p:grpSpPr>
        <p:cxnSp>
          <p:nvCxnSpPr>
            <p:cNvPr id="248" name="Google Shape;248;p17"/>
            <p:cNvCxnSpPr/>
            <p:nvPr/>
          </p:nvCxnSpPr>
          <p:spPr>
            <a:xfrm>
              <a:off x="0" y="2703"/>
              <a:ext cx="6900512"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249" name="Google Shape;249;p17"/>
            <p:cNvSpPr/>
            <p:nvPr/>
          </p:nvSpPr>
          <p:spPr>
            <a:xfrm>
              <a:off x="0" y="2703"/>
              <a:ext cx="6900512" cy="18435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txBox="1"/>
            <p:nvPr/>
          </p:nvSpPr>
          <p:spPr>
            <a:xfrm>
              <a:off x="0" y="2703"/>
              <a:ext cx="6900512" cy="1843578"/>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GB" sz="2300" u="sng">
                  <a:solidFill>
                    <a:schemeClr val="dk1"/>
                  </a:solidFill>
                  <a:latin typeface="Calibri"/>
                  <a:ea typeface="Calibri"/>
                  <a:cs typeface="Calibri"/>
                  <a:sym typeface="Calibri"/>
                </a:rPr>
                <a:t>Janus-faced corporate strategies</a:t>
              </a:r>
              <a:r>
                <a:rPr lang="en-GB" sz="2300">
                  <a:solidFill>
                    <a:schemeClr val="dk1"/>
                  </a:solidFill>
                  <a:latin typeface="Calibri"/>
                  <a:ea typeface="Calibri"/>
                  <a:cs typeface="Calibri"/>
                  <a:sym typeface="Calibri"/>
                </a:rPr>
                <a:t>: companies propagate high-minded sustainability standards and codes of conduct, while at the plantation-level company representatives are engaged in acts that, in effect, often violate these standards. </a:t>
              </a:r>
              <a:endParaRPr sz="2300">
                <a:solidFill>
                  <a:schemeClr val="dk1"/>
                </a:solidFill>
                <a:latin typeface="Calibri"/>
                <a:ea typeface="Calibri"/>
                <a:cs typeface="Calibri"/>
                <a:sym typeface="Calibri"/>
              </a:endParaRPr>
            </a:p>
          </p:txBody>
        </p:sp>
        <p:cxnSp>
          <p:nvCxnSpPr>
            <p:cNvPr id="251" name="Google Shape;251;p17"/>
            <p:cNvCxnSpPr/>
            <p:nvPr/>
          </p:nvCxnSpPr>
          <p:spPr>
            <a:xfrm>
              <a:off x="0" y="1846281"/>
              <a:ext cx="6900512" cy="0"/>
            </a:xfrm>
            <a:prstGeom prst="straightConnector1">
              <a:avLst/>
            </a:prstGeom>
            <a:solidFill>
              <a:schemeClr val="accent3"/>
            </a:solidFill>
            <a:ln w="12700" cap="flat" cmpd="sng">
              <a:solidFill>
                <a:schemeClr val="accent3"/>
              </a:solidFill>
              <a:prstDash val="solid"/>
              <a:miter lim="800000"/>
              <a:headEnd type="none" w="sm" len="sm"/>
              <a:tailEnd type="none" w="sm" len="sm"/>
            </a:ln>
          </p:spPr>
        </p:cxnSp>
        <p:sp>
          <p:nvSpPr>
            <p:cNvPr id="252" name="Google Shape;252;p17"/>
            <p:cNvSpPr/>
            <p:nvPr/>
          </p:nvSpPr>
          <p:spPr>
            <a:xfrm>
              <a:off x="0" y="1846281"/>
              <a:ext cx="6900512" cy="18435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txBox="1"/>
            <p:nvPr/>
          </p:nvSpPr>
          <p:spPr>
            <a:xfrm>
              <a:off x="0" y="1846281"/>
              <a:ext cx="6900512" cy="1843578"/>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GB" sz="2300">
                  <a:solidFill>
                    <a:schemeClr val="dk1"/>
                  </a:solidFill>
                  <a:latin typeface="Calibri"/>
                  <a:ea typeface="Calibri"/>
                  <a:cs typeface="Calibri"/>
                  <a:sym typeface="Calibri"/>
                </a:rPr>
                <a:t>These strategies are </a:t>
              </a:r>
              <a:r>
                <a:rPr lang="en-GB" sz="2300" b="1" u="sng">
                  <a:solidFill>
                    <a:schemeClr val="dk1"/>
                  </a:solidFill>
                  <a:latin typeface="Calibri"/>
                  <a:ea typeface="Calibri"/>
                  <a:cs typeface="Calibri"/>
                  <a:sym typeface="Calibri"/>
                </a:rPr>
                <a:t>not</a:t>
              </a:r>
              <a:r>
                <a:rPr lang="en-GB" sz="2300" u="sng">
                  <a:solidFill>
                    <a:schemeClr val="dk1"/>
                  </a:solidFill>
                  <a:latin typeface="Calibri"/>
                  <a:ea typeface="Calibri"/>
                  <a:cs typeface="Calibri"/>
                  <a:sym typeface="Calibri"/>
                </a:rPr>
                <a:t> cost-saving</a:t>
              </a:r>
              <a:r>
                <a:rPr lang="en-GB" sz="2300">
                  <a:solidFill>
                    <a:schemeClr val="dk1"/>
                  </a:solidFill>
                  <a:latin typeface="Calibri"/>
                  <a:ea typeface="Calibri"/>
                  <a:cs typeface="Calibri"/>
                  <a:sym typeface="Calibri"/>
                </a:rPr>
                <a:t>. They are more likely motivated by need to deal with limited legal certainty &amp; limitations of conflict resolution mechanisms. </a:t>
              </a:r>
              <a:endParaRPr/>
            </a:p>
          </p:txBody>
        </p:sp>
        <p:cxnSp>
          <p:nvCxnSpPr>
            <p:cNvPr id="254" name="Google Shape;254;p17"/>
            <p:cNvCxnSpPr/>
            <p:nvPr/>
          </p:nvCxnSpPr>
          <p:spPr>
            <a:xfrm>
              <a:off x="0" y="3689859"/>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255" name="Google Shape;255;p17"/>
            <p:cNvSpPr/>
            <p:nvPr/>
          </p:nvSpPr>
          <p:spPr>
            <a:xfrm>
              <a:off x="0" y="3689859"/>
              <a:ext cx="6900512" cy="18435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txBox="1"/>
            <p:nvPr/>
          </p:nvSpPr>
          <p:spPr>
            <a:xfrm>
              <a:off x="0" y="3689859"/>
              <a:ext cx="6900512" cy="1843578"/>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GB" sz="2300">
                  <a:solidFill>
                    <a:schemeClr val="dk1"/>
                  </a:solidFill>
                  <a:latin typeface="Calibri"/>
                  <a:ea typeface="Calibri"/>
                  <a:cs typeface="Calibri"/>
                  <a:sym typeface="Calibri"/>
                </a:rPr>
                <a:t>Money spend on conflict resolution efforts (e.g. independent mediators) is a </a:t>
              </a:r>
              <a:r>
                <a:rPr lang="en-GB" sz="2300" b="1" u="sng">
                  <a:solidFill>
                    <a:schemeClr val="dk1"/>
                  </a:solidFill>
                  <a:latin typeface="Calibri"/>
                  <a:ea typeface="Calibri"/>
                  <a:cs typeface="Calibri"/>
                  <a:sym typeface="Calibri"/>
                </a:rPr>
                <a:t>good investment</a:t>
              </a:r>
              <a:r>
                <a:rPr lang="en-GB" sz="2300">
                  <a:solidFill>
                    <a:schemeClr val="dk1"/>
                  </a:solidFill>
                  <a:latin typeface="Calibri"/>
                  <a:ea typeface="Calibri"/>
                  <a:cs typeface="Calibri"/>
                  <a:sym typeface="Calibri"/>
                </a:rPr>
                <a:t>, as successful agreements can reduce costs of outlays to police and state officials.</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00" name="Google Shape;100;p2"/>
          <p:cNvPicPr preferRelativeResize="0"/>
          <p:nvPr/>
        </p:nvPicPr>
        <p:blipFill rotWithShape="1">
          <a:blip r:embed="rId3">
            <a:alphaModFix/>
          </a:blip>
          <a:srcRect/>
          <a:stretch/>
        </p:blipFill>
        <p:spPr>
          <a:xfrm>
            <a:off x="2225039" y="505879"/>
            <a:ext cx="8554912" cy="3212681"/>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6690359" y="4578987"/>
            <a:ext cx="5304763" cy="1521187"/>
          </a:xfrm>
          <a:prstGeom prst="rect">
            <a:avLst/>
          </a:prstGeom>
          <a:noFill/>
          <a:ln>
            <a:noFill/>
          </a:ln>
        </p:spPr>
      </p:pic>
      <p:pic>
        <p:nvPicPr>
          <p:cNvPr id="102" name="Google Shape;102;p2"/>
          <p:cNvPicPr preferRelativeResize="0"/>
          <p:nvPr/>
        </p:nvPicPr>
        <p:blipFill rotWithShape="1">
          <a:blip r:embed="rId5">
            <a:alphaModFix/>
          </a:blip>
          <a:srcRect/>
          <a:stretch/>
        </p:blipFill>
        <p:spPr>
          <a:xfrm>
            <a:off x="307932" y="4575524"/>
            <a:ext cx="5788068" cy="17765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08" name="Google Shape;108;p3"/>
          <p:cNvPicPr preferRelativeResize="0">
            <a:picLocks noGrp="1"/>
          </p:cNvPicPr>
          <p:nvPr>
            <p:ph type="body" idx="1"/>
          </p:nvPr>
        </p:nvPicPr>
        <p:blipFill rotWithShape="1">
          <a:blip r:embed="rId3">
            <a:alphaModFix/>
          </a:blip>
          <a:srcRect/>
          <a:stretch/>
        </p:blipFill>
        <p:spPr>
          <a:xfrm>
            <a:off x="1906280" y="1264920"/>
            <a:ext cx="8177734" cy="45994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35c30f0d420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15" name="Google Shape;115;g35c30f0d420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16" name="Google Shape;116;g35c30f0d420_0_0" title="Shortest trailer Colonial Debris.mp4">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4"/>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4"/>
          <p:cNvSpPr txBox="1">
            <a:spLocks noGrp="1"/>
          </p:cNvSpPr>
          <p:nvPr>
            <p:ph type="title"/>
          </p:nvPr>
        </p:nvSpPr>
        <p:spPr>
          <a:xfrm>
            <a:off x="836680" y="454822"/>
            <a:ext cx="6002110" cy="7226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a:t>Method</a:t>
            </a:r>
            <a:endParaRPr/>
          </a:p>
        </p:txBody>
      </p:sp>
      <p:sp>
        <p:nvSpPr>
          <p:cNvPr id="123" name="Google Shape;123;p4"/>
          <p:cNvSpPr txBox="1">
            <a:spLocks noGrp="1"/>
          </p:cNvSpPr>
          <p:nvPr>
            <p:ph type="body" idx="1"/>
          </p:nvPr>
        </p:nvSpPr>
        <p:spPr>
          <a:xfrm>
            <a:off x="836680" y="1212056"/>
            <a:ext cx="6002110" cy="44338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GB" sz="1800"/>
              <a:t>A team of, in total, 19 researchers traced the </a:t>
            </a:r>
            <a:r>
              <a:rPr lang="en-GB" sz="1800" u="sng"/>
              <a:t>emergence, chronology and outcomes of 150 conflicts</a:t>
            </a:r>
            <a:r>
              <a:rPr lang="en-GB" sz="1800"/>
              <a:t> by collecting written sources (newspaper articles, online sources, government and NGO documents and academic studies) as well as engaging in 283 interviews with community leaders. </a:t>
            </a:r>
            <a:endParaRPr/>
          </a:p>
          <a:p>
            <a:pPr marL="228600" lvl="0" indent="-228600" algn="l" rtl="0">
              <a:lnSpc>
                <a:spcPct val="90000"/>
              </a:lnSpc>
              <a:spcBef>
                <a:spcPts val="1000"/>
              </a:spcBef>
              <a:spcAft>
                <a:spcPts val="0"/>
              </a:spcAft>
              <a:buClr>
                <a:schemeClr val="dk1"/>
              </a:buClr>
              <a:buSzPts val="1800"/>
              <a:buChar char="•"/>
            </a:pPr>
            <a:r>
              <a:rPr lang="en-GB" sz="1800"/>
              <a:t>Focus: West Kalimantan, Central Kalimantan, Riau and West Sumatra</a:t>
            </a:r>
            <a:endParaRPr/>
          </a:p>
          <a:p>
            <a:pPr marL="228600" lvl="0" indent="-228600" algn="l" rtl="0">
              <a:lnSpc>
                <a:spcPct val="90000"/>
              </a:lnSpc>
              <a:spcBef>
                <a:spcPts val="1000"/>
              </a:spcBef>
              <a:spcAft>
                <a:spcPts val="0"/>
              </a:spcAft>
              <a:buClr>
                <a:schemeClr val="dk1"/>
              </a:buClr>
              <a:buSzPts val="1800"/>
              <a:buChar char="•"/>
            </a:pPr>
            <a:r>
              <a:rPr lang="en-GB" sz="1800"/>
              <a:t>Cases were largely selected randomly out of a long list of 544 conflicts prepared by NGO partners. </a:t>
            </a:r>
            <a:endParaRPr/>
          </a:p>
          <a:p>
            <a:pPr marL="228600" lvl="0" indent="-228600" algn="l" rtl="0">
              <a:lnSpc>
                <a:spcPct val="90000"/>
              </a:lnSpc>
              <a:spcBef>
                <a:spcPts val="1000"/>
              </a:spcBef>
              <a:spcAft>
                <a:spcPts val="0"/>
              </a:spcAft>
              <a:buClr>
                <a:schemeClr val="dk1"/>
              </a:buClr>
              <a:buSzPts val="1800"/>
              <a:buChar char="•"/>
            </a:pPr>
            <a:r>
              <a:rPr lang="en-GB" sz="1800"/>
              <a:t>As part of these efforts we used the complete newspaper archives of four regional newspapers – Padang Express, Pontianak Pos, Kalteng Pos and Tribun Pekanbaru – for the years 2010 to 2019. </a:t>
            </a:r>
            <a:endParaRPr/>
          </a:p>
          <a:p>
            <a:pPr marL="228600" lvl="0" indent="-228600" algn="l" rtl="0">
              <a:lnSpc>
                <a:spcPct val="90000"/>
              </a:lnSpc>
              <a:spcBef>
                <a:spcPts val="1000"/>
              </a:spcBef>
              <a:spcAft>
                <a:spcPts val="0"/>
              </a:spcAft>
              <a:buClr>
                <a:schemeClr val="dk1"/>
              </a:buClr>
              <a:buSzPts val="1800"/>
              <a:buChar char="•"/>
            </a:pPr>
            <a:r>
              <a:rPr lang="en-GB" sz="1800"/>
              <a:t>Descriptive statistics presented in this paper is based on coding of ‘case reports’ written on the basis of this material</a:t>
            </a:r>
            <a:endParaRPr sz="1800"/>
          </a:p>
        </p:txBody>
      </p:sp>
      <p:pic>
        <p:nvPicPr>
          <p:cNvPr id="124" name="Google Shape;124;p4"/>
          <p:cNvPicPr preferRelativeResize="0"/>
          <p:nvPr/>
        </p:nvPicPr>
        <p:blipFill rotWithShape="1">
          <a:blip r:embed="rId3">
            <a:alphaModFix/>
          </a:blip>
          <a:srcRect l="22031" r="25188" b="-1"/>
          <a:stretch/>
        </p:blipFill>
        <p:spPr>
          <a:xfrm>
            <a:off x="7199440" y="10"/>
            <a:ext cx="4992560" cy="6857990"/>
          </a:xfrm>
          <a:prstGeom prst="rect">
            <a:avLst/>
          </a:prstGeom>
          <a:noFill/>
          <a:ln>
            <a:noFill/>
          </a:ln>
        </p:spPr>
      </p:pic>
      <p:pic>
        <p:nvPicPr>
          <p:cNvPr id="125" name="Google Shape;125;p4" descr="Image"/>
          <p:cNvPicPr preferRelativeResize="0"/>
          <p:nvPr/>
        </p:nvPicPr>
        <p:blipFill rotWithShape="1">
          <a:blip r:embed="rId4">
            <a:alphaModFix/>
          </a:blip>
          <a:srcRect/>
          <a:stretch/>
        </p:blipFill>
        <p:spPr>
          <a:xfrm>
            <a:off x="0" y="6166041"/>
            <a:ext cx="4935969" cy="6919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838200" y="184805"/>
            <a:ext cx="10515600" cy="1251508"/>
          </a:xfrm>
          <a:prstGeom prst="rect">
            <a:avLst/>
          </a:prstGeom>
          <a:solidFill>
            <a:schemeClr val="accent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GB" sz="3200"/>
              <a:t>How often do communities succesfully address their grievances?</a:t>
            </a:r>
            <a:endParaRPr sz="3200" b="1">
              <a:solidFill>
                <a:schemeClr val="dk1"/>
              </a:solidFill>
              <a:latin typeface="Calibri"/>
              <a:ea typeface="Calibri"/>
              <a:cs typeface="Calibri"/>
              <a:sym typeface="Calibri"/>
            </a:endParaRPr>
          </a:p>
        </p:txBody>
      </p:sp>
      <p:graphicFrame>
        <p:nvGraphicFramePr>
          <p:cNvPr id="131" name="Google Shape;131;p5"/>
          <p:cNvGraphicFramePr/>
          <p:nvPr/>
        </p:nvGraphicFramePr>
        <p:xfrm>
          <a:off x="838200" y="1579502"/>
          <a:ext cx="3000000" cy="3000000"/>
        </p:xfrm>
        <a:graphic>
          <a:graphicData uri="http://schemas.openxmlformats.org/drawingml/2006/table">
            <a:tbl>
              <a:tblPr firstRow="1" bandRow="1">
                <a:noFill/>
                <a:tableStyleId>{E4EF8634-300F-4912-A484-5AAA1D6DB1BF}</a:tableStyleId>
              </a:tblPr>
              <a:tblGrid>
                <a:gridCol w="1823700">
                  <a:extLst>
                    <a:ext uri="{9D8B030D-6E8A-4147-A177-3AD203B41FA5}">
                      <a16:colId xmlns:a16="http://schemas.microsoft.com/office/drawing/2014/main" val="20000"/>
                    </a:ext>
                  </a:extLst>
                </a:gridCol>
                <a:gridCol w="1575925">
                  <a:extLst>
                    <a:ext uri="{9D8B030D-6E8A-4147-A177-3AD203B41FA5}">
                      <a16:colId xmlns:a16="http://schemas.microsoft.com/office/drawing/2014/main" val="20001"/>
                    </a:ext>
                  </a:extLst>
                </a:gridCol>
                <a:gridCol w="1096200">
                  <a:extLst>
                    <a:ext uri="{9D8B030D-6E8A-4147-A177-3AD203B41FA5}">
                      <a16:colId xmlns:a16="http://schemas.microsoft.com/office/drawing/2014/main" val="20002"/>
                    </a:ext>
                  </a:extLst>
                </a:gridCol>
                <a:gridCol w="1861325">
                  <a:extLst>
                    <a:ext uri="{9D8B030D-6E8A-4147-A177-3AD203B41FA5}">
                      <a16:colId xmlns:a16="http://schemas.microsoft.com/office/drawing/2014/main" val="20003"/>
                    </a:ext>
                  </a:extLst>
                </a:gridCol>
                <a:gridCol w="1970500">
                  <a:extLst>
                    <a:ext uri="{9D8B030D-6E8A-4147-A177-3AD203B41FA5}">
                      <a16:colId xmlns:a16="http://schemas.microsoft.com/office/drawing/2014/main" val="20004"/>
                    </a:ext>
                  </a:extLst>
                </a:gridCol>
                <a:gridCol w="1498350">
                  <a:extLst>
                    <a:ext uri="{9D8B030D-6E8A-4147-A177-3AD203B41FA5}">
                      <a16:colId xmlns:a16="http://schemas.microsoft.com/office/drawing/2014/main" val="20005"/>
                    </a:ext>
                  </a:extLst>
                </a:gridCol>
              </a:tblGrid>
              <a:tr h="422775">
                <a:tc gridSpan="6">
                  <a:txBody>
                    <a:bodyPr/>
                    <a:lstStyle/>
                    <a:p>
                      <a:pPr marL="0" marR="0" lvl="0" indent="0" algn="l" rtl="0">
                        <a:spcBef>
                          <a:spcPts val="0"/>
                        </a:spcBef>
                        <a:spcAft>
                          <a:spcPts val="0"/>
                        </a:spcAft>
                        <a:buNone/>
                      </a:pPr>
                      <a:r>
                        <a:rPr lang="en-GB" sz="2000" u="none" strike="noStrike" cap="none">
                          <a:solidFill>
                            <a:schemeClr val="dk1"/>
                          </a:solidFill>
                          <a:latin typeface="Calibri"/>
                          <a:ea typeface="Calibri"/>
                          <a:cs typeface="Calibri"/>
                          <a:sym typeface="Calibri"/>
                        </a:rPr>
                        <a:t>Outcomes of 150 conflicts between communities and palm oil companies, 2000 - 2019</a:t>
                      </a:r>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SE"/>
                    </a:p>
                  </a:txBody>
                  <a:tcPr/>
                </a:tc>
                <a:tc hMerge="1">
                  <a:txBody>
                    <a:bodyPr/>
                    <a:lstStyle/>
                    <a:p>
                      <a:endParaRPr lang="en-SE"/>
                    </a:p>
                  </a:txBody>
                  <a:tcPr/>
                </a:tc>
                <a:tc hMerge="1">
                  <a:txBody>
                    <a:bodyPr/>
                    <a:lstStyle/>
                    <a:p>
                      <a:endParaRPr lang="en-SE"/>
                    </a:p>
                  </a:txBody>
                  <a:tcPr/>
                </a:tc>
                <a:tc hMerge="1">
                  <a:txBody>
                    <a:bodyPr/>
                    <a:lstStyle/>
                    <a:p>
                      <a:endParaRPr lang="en-SE"/>
                    </a:p>
                  </a:txBody>
                  <a:tcPr/>
                </a:tc>
                <a:tc hMerge="1">
                  <a:txBody>
                    <a:bodyPr/>
                    <a:lstStyle/>
                    <a:p>
                      <a:endParaRPr lang="en-SE"/>
                    </a:p>
                  </a:txBody>
                  <a:tcPr/>
                </a:tc>
                <a:extLst>
                  <a:ext uri="{0D108BD9-81ED-4DB2-BD59-A6C34878D82A}">
                    <a16:rowId xmlns:a16="http://schemas.microsoft.com/office/drawing/2014/main" val="10000"/>
                  </a:ext>
                </a:extLst>
              </a:tr>
              <a:tr h="694975">
                <a:tc>
                  <a:txBody>
                    <a:bodyPr/>
                    <a:lstStyle/>
                    <a:p>
                      <a:pPr marL="0" marR="0" lvl="0" indent="0" algn="l" rtl="0">
                        <a:spcBef>
                          <a:spcPts val="0"/>
                        </a:spcBef>
                        <a:spcAft>
                          <a:spcPts val="0"/>
                        </a:spcAft>
                        <a:buNone/>
                      </a:pPr>
                      <a:r>
                        <a:rPr lang="en-GB" sz="1600"/>
                        <a:t> </a:t>
                      </a:r>
                      <a:endParaRPr sz="16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t>West Sumatra</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5A11"/>
                    </a:solidFill>
                  </a:tcPr>
                </a:tc>
                <a:tc>
                  <a:txBody>
                    <a:bodyPr/>
                    <a:lstStyle/>
                    <a:p>
                      <a:pPr marL="0" marR="0" lvl="0" indent="0" algn="ctr" rtl="0">
                        <a:spcBef>
                          <a:spcPts val="0"/>
                        </a:spcBef>
                        <a:spcAft>
                          <a:spcPts val="0"/>
                        </a:spcAft>
                        <a:buNone/>
                      </a:pPr>
                      <a:r>
                        <a:rPr lang="en-GB" sz="2000"/>
                        <a:t>Riau</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E75B5"/>
                    </a:solidFill>
                  </a:tcPr>
                </a:tc>
                <a:tc>
                  <a:txBody>
                    <a:bodyPr/>
                    <a:lstStyle/>
                    <a:p>
                      <a:pPr marL="0" marR="0" lvl="0" indent="0" algn="ctr" rtl="0">
                        <a:spcBef>
                          <a:spcPts val="0"/>
                        </a:spcBef>
                        <a:spcAft>
                          <a:spcPts val="0"/>
                        </a:spcAft>
                        <a:buNone/>
                      </a:pPr>
                      <a:r>
                        <a:rPr lang="en-GB" sz="2000"/>
                        <a:t>West Kalimantan</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9000"/>
                    </a:solidFill>
                  </a:tcPr>
                </a:tc>
                <a:tc>
                  <a:txBody>
                    <a:bodyPr/>
                    <a:lstStyle/>
                    <a:p>
                      <a:pPr marL="0" marR="0" lvl="0" indent="0" algn="ctr" rtl="0">
                        <a:spcBef>
                          <a:spcPts val="0"/>
                        </a:spcBef>
                        <a:spcAft>
                          <a:spcPts val="0"/>
                        </a:spcAft>
                        <a:buNone/>
                      </a:pPr>
                      <a:r>
                        <a:rPr lang="en-GB" sz="2000"/>
                        <a:t>Central Kalimantan</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48135"/>
                    </a:solidFill>
                  </a:tcPr>
                </a:tc>
                <a:tc>
                  <a:txBody>
                    <a:bodyPr/>
                    <a:lstStyle/>
                    <a:p>
                      <a:pPr marL="0" marR="0" lvl="0" indent="0" algn="ctr" rtl="0">
                        <a:spcBef>
                          <a:spcPts val="0"/>
                        </a:spcBef>
                        <a:spcAft>
                          <a:spcPts val="0"/>
                        </a:spcAft>
                        <a:buNone/>
                      </a:pPr>
                      <a:r>
                        <a:rPr lang="en-GB" sz="2000">
                          <a:solidFill>
                            <a:schemeClr val="dk1"/>
                          </a:solidFill>
                        </a:rPr>
                        <a:t>Total (150 cases)</a:t>
                      </a:r>
                      <a:endParaRPr sz="2000">
                        <a:solidFill>
                          <a:schemeClr val="dk1"/>
                        </a:solidFill>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94975">
                <a:tc>
                  <a:txBody>
                    <a:bodyPr/>
                    <a:lstStyle/>
                    <a:p>
                      <a:pPr marL="0" marR="0" lvl="0" indent="0" algn="just" rtl="0">
                        <a:spcBef>
                          <a:spcPts val="0"/>
                        </a:spcBef>
                        <a:spcAft>
                          <a:spcPts val="0"/>
                        </a:spcAft>
                        <a:buNone/>
                      </a:pPr>
                      <a:r>
                        <a:rPr lang="en-GB" sz="2000"/>
                        <a:t>No success at all</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t>9 (36%)</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7CAAC"/>
                    </a:solidFill>
                  </a:tcPr>
                </a:tc>
                <a:tc>
                  <a:txBody>
                    <a:bodyPr/>
                    <a:lstStyle/>
                    <a:p>
                      <a:pPr marL="0" marR="0" lvl="0" indent="0" algn="ctr" rtl="0">
                        <a:spcBef>
                          <a:spcPts val="0"/>
                        </a:spcBef>
                        <a:spcAft>
                          <a:spcPts val="0"/>
                        </a:spcAft>
                        <a:buNone/>
                      </a:pPr>
                      <a:r>
                        <a:rPr lang="en-GB" sz="2000"/>
                        <a:t>23 (48%)</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a:txBody>
                    <a:bodyPr/>
                    <a:lstStyle/>
                    <a:p>
                      <a:pPr marL="0" marR="0" lvl="0" indent="0" algn="ctr" rtl="0">
                        <a:spcBef>
                          <a:spcPts val="0"/>
                        </a:spcBef>
                        <a:spcAft>
                          <a:spcPts val="0"/>
                        </a:spcAft>
                        <a:buNone/>
                      </a:pPr>
                      <a:r>
                        <a:rPr lang="en-GB" sz="2000"/>
                        <a:t>12 (38%)</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E599"/>
                    </a:solidFill>
                  </a:tcPr>
                </a:tc>
                <a:tc>
                  <a:txBody>
                    <a:bodyPr/>
                    <a:lstStyle/>
                    <a:p>
                      <a:pPr marL="0" marR="0" lvl="0" indent="0" algn="ctr" rtl="0">
                        <a:spcBef>
                          <a:spcPts val="0"/>
                        </a:spcBef>
                        <a:spcAft>
                          <a:spcPts val="0"/>
                        </a:spcAft>
                        <a:buNone/>
                      </a:pPr>
                      <a:r>
                        <a:rPr lang="en-GB" sz="2000"/>
                        <a:t>13 (29%)</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GB" sz="2000"/>
                        <a:t>57 (38%)</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94975">
                <a:tc>
                  <a:txBody>
                    <a:bodyPr/>
                    <a:lstStyle/>
                    <a:p>
                      <a:pPr marL="0" marR="0" lvl="0" indent="0" algn="just" rtl="0">
                        <a:spcBef>
                          <a:spcPts val="0"/>
                        </a:spcBef>
                        <a:spcAft>
                          <a:spcPts val="0"/>
                        </a:spcAft>
                        <a:buNone/>
                      </a:pPr>
                      <a:r>
                        <a:rPr lang="en-GB" sz="2000"/>
                        <a:t>Barely</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t>7 (28%)</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7CAAC"/>
                    </a:solidFill>
                  </a:tcPr>
                </a:tc>
                <a:tc>
                  <a:txBody>
                    <a:bodyPr/>
                    <a:lstStyle/>
                    <a:p>
                      <a:pPr marL="0" marR="0" lvl="0" indent="0" algn="ctr" rtl="0">
                        <a:spcBef>
                          <a:spcPts val="0"/>
                        </a:spcBef>
                        <a:spcAft>
                          <a:spcPts val="0"/>
                        </a:spcAft>
                        <a:buNone/>
                      </a:pPr>
                      <a:r>
                        <a:rPr lang="en-GB" sz="2000"/>
                        <a:t>10 (21%)</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a:txBody>
                    <a:bodyPr/>
                    <a:lstStyle/>
                    <a:p>
                      <a:pPr marL="0" marR="0" lvl="0" indent="0" algn="ctr" rtl="0">
                        <a:spcBef>
                          <a:spcPts val="0"/>
                        </a:spcBef>
                        <a:spcAft>
                          <a:spcPts val="0"/>
                        </a:spcAft>
                        <a:buNone/>
                      </a:pPr>
                      <a:r>
                        <a:rPr lang="en-GB" sz="2000"/>
                        <a:t>9 (28%)</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E599"/>
                    </a:solidFill>
                  </a:tcPr>
                </a:tc>
                <a:tc>
                  <a:txBody>
                    <a:bodyPr/>
                    <a:lstStyle/>
                    <a:p>
                      <a:pPr marL="0" marR="0" lvl="0" indent="0" algn="ctr" rtl="0">
                        <a:spcBef>
                          <a:spcPts val="0"/>
                        </a:spcBef>
                        <a:spcAft>
                          <a:spcPts val="0"/>
                        </a:spcAft>
                        <a:buNone/>
                      </a:pPr>
                      <a:r>
                        <a:rPr lang="en-GB" sz="2000"/>
                        <a:t>19 (42%)</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GB" sz="2000"/>
                        <a:t>45 (30%)</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94975">
                <a:tc>
                  <a:txBody>
                    <a:bodyPr/>
                    <a:lstStyle/>
                    <a:p>
                      <a:pPr marL="0" marR="0" lvl="0" indent="0" algn="just" rtl="0">
                        <a:spcBef>
                          <a:spcPts val="0"/>
                        </a:spcBef>
                        <a:spcAft>
                          <a:spcPts val="0"/>
                        </a:spcAft>
                        <a:buNone/>
                      </a:pPr>
                      <a:r>
                        <a:rPr lang="en-GB" sz="2000"/>
                        <a:t>Partially</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t>4 (16%)</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7CAAC"/>
                    </a:solidFill>
                  </a:tcPr>
                </a:tc>
                <a:tc>
                  <a:txBody>
                    <a:bodyPr/>
                    <a:lstStyle/>
                    <a:p>
                      <a:pPr marL="0" marR="0" lvl="0" indent="0" algn="ctr" rtl="0">
                        <a:spcBef>
                          <a:spcPts val="0"/>
                        </a:spcBef>
                        <a:spcAft>
                          <a:spcPts val="0"/>
                        </a:spcAft>
                        <a:buNone/>
                      </a:pPr>
                      <a:r>
                        <a:rPr lang="en-GB" sz="2000"/>
                        <a:t>9 (19%)</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a:txBody>
                    <a:bodyPr/>
                    <a:lstStyle/>
                    <a:p>
                      <a:pPr marL="0" marR="0" lvl="0" indent="0" algn="ctr" rtl="0">
                        <a:spcBef>
                          <a:spcPts val="0"/>
                        </a:spcBef>
                        <a:spcAft>
                          <a:spcPts val="0"/>
                        </a:spcAft>
                        <a:buNone/>
                      </a:pPr>
                      <a:r>
                        <a:rPr lang="en-GB" sz="2000"/>
                        <a:t>7 (22%)</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E599"/>
                    </a:solidFill>
                  </a:tcPr>
                </a:tc>
                <a:tc>
                  <a:txBody>
                    <a:bodyPr/>
                    <a:lstStyle/>
                    <a:p>
                      <a:pPr marL="0" marR="0" lvl="0" indent="0" algn="ctr" rtl="0">
                        <a:spcBef>
                          <a:spcPts val="0"/>
                        </a:spcBef>
                        <a:spcAft>
                          <a:spcPts val="0"/>
                        </a:spcAft>
                        <a:buNone/>
                      </a:pPr>
                      <a:r>
                        <a:rPr lang="en-GB" sz="2000"/>
                        <a:t>9 (20%)</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GB" sz="2000"/>
                        <a:t>29 (19%)</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94975">
                <a:tc>
                  <a:txBody>
                    <a:bodyPr/>
                    <a:lstStyle/>
                    <a:p>
                      <a:pPr marL="0" marR="0" lvl="0" indent="0" algn="just" rtl="0">
                        <a:spcBef>
                          <a:spcPts val="0"/>
                        </a:spcBef>
                        <a:spcAft>
                          <a:spcPts val="0"/>
                        </a:spcAft>
                        <a:buNone/>
                      </a:pPr>
                      <a:r>
                        <a:rPr lang="en-GB" sz="2000"/>
                        <a:t>To a large extent</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t>5 (20%)</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7CAAC"/>
                    </a:solidFill>
                  </a:tcPr>
                </a:tc>
                <a:tc>
                  <a:txBody>
                    <a:bodyPr/>
                    <a:lstStyle/>
                    <a:p>
                      <a:pPr marL="0" marR="0" lvl="0" indent="0" algn="ctr" rtl="0">
                        <a:spcBef>
                          <a:spcPts val="0"/>
                        </a:spcBef>
                        <a:spcAft>
                          <a:spcPts val="0"/>
                        </a:spcAft>
                        <a:buNone/>
                      </a:pPr>
                      <a:r>
                        <a:rPr lang="en-GB" sz="2000"/>
                        <a:t>5 (10%)</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a:txBody>
                    <a:bodyPr/>
                    <a:lstStyle/>
                    <a:p>
                      <a:pPr marL="0" marR="0" lvl="0" indent="0" algn="ctr" rtl="0">
                        <a:spcBef>
                          <a:spcPts val="0"/>
                        </a:spcBef>
                        <a:spcAft>
                          <a:spcPts val="0"/>
                        </a:spcAft>
                        <a:buNone/>
                      </a:pPr>
                      <a:r>
                        <a:rPr lang="en-GB" sz="2000"/>
                        <a:t>4 (13%)</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E599"/>
                    </a:solidFill>
                  </a:tcPr>
                </a:tc>
                <a:tc>
                  <a:txBody>
                    <a:bodyPr/>
                    <a:lstStyle/>
                    <a:p>
                      <a:pPr marL="0" marR="0" lvl="0" indent="0" algn="ctr" rtl="0">
                        <a:spcBef>
                          <a:spcPts val="0"/>
                        </a:spcBef>
                        <a:spcAft>
                          <a:spcPts val="0"/>
                        </a:spcAft>
                        <a:buNone/>
                      </a:pPr>
                      <a:r>
                        <a:rPr lang="en-GB" sz="2000"/>
                        <a:t>3 (7%)</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GB" sz="2000"/>
                        <a:t>16 (11%)</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94975">
                <a:tc>
                  <a:txBody>
                    <a:bodyPr/>
                    <a:lstStyle/>
                    <a:p>
                      <a:pPr marL="0" marR="0" lvl="0" indent="0" algn="just" rtl="0">
                        <a:spcBef>
                          <a:spcPts val="0"/>
                        </a:spcBef>
                        <a:spcAft>
                          <a:spcPts val="0"/>
                        </a:spcAft>
                        <a:buNone/>
                      </a:pPr>
                      <a:r>
                        <a:rPr lang="en-GB" sz="2000"/>
                        <a:t>Fully successful</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a:t>0 (0%)</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7CAAC"/>
                    </a:solidFill>
                  </a:tcPr>
                </a:tc>
                <a:tc>
                  <a:txBody>
                    <a:bodyPr/>
                    <a:lstStyle/>
                    <a:p>
                      <a:pPr marL="0" marR="0" lvl="0" indent="0" algn="ctr" rtl="0">
                        <a:spcBef>
                          <a:spcPts val="0"/>
                        </a:spcBef>
                        <a:spcAft>
                          <a:spcPts val="0"/>
                        </a:spcAft>
                        <a:buNone/>
                      </a:pPr>
                      <a:r>
                        <a:rPr lang="en-GB" sz="2000"/>
                        <a:t>1 (2%)</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a:txBody>
                    <a:bodyPr/>
                    <a:lstStyle/>
                    <a:p>
                      <a:pPr marL="0" marR="0" lvl="0" indent="0" algn="ctr" rtl="0">
                        <a:spcBef>
                          <a:spcPts val="0"/>
                        </a:spcBef>
                        <a:spcAft>
                          <a:spcPts val="0"/>
                        </a:spcAft>
                        <a:buNone/>
                      </a:pPr>
                      <a:r>
                        <a:rPr lang="en-GB" sz="2000"/>
                        <a:t>0 (0%)</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E599"/>
                    </a:solidFill>
                  </a:tcPr>
                </a:tc>
                <a:tc>
                  <a:txBody>
                    <a:bodyPr/>
                    <a:lstStyle/>
                    <a:p>
                      <a:pPr marL="0" marR="0" lvl="0" indent="0" algn="ctr" rtl="0">
                        <a:spcBef>
                          <a:spcPts val="0"/>
                        </a:spcBef>
                        <a:spcAft>
                          <a:spcPts val="0"/>
                        </a:spcAft>
                        <a:buNone/>
                      </a:pPr>
                      <a:r>
                        <a:rPr lang="en-GB" sz="2000"/>
                        <a:t>1 (2%)</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GB" sz="2000"/>
                        <a:t>2 (1%)</a:t>
                      </a:r>
                      <a:endParaRPr sz="2000">
                        <a:latin typeface="Calibri"/>
                        <a:ea typeface="Calibri"/>
                        <a:cs typeface="Calibri"/>
                        <a:sym typeface="Calibri"/>
                      </a:endParaRPr>
                    </a:p>
                  </a:txBody>
                  <a:tcPr marL="84300" marR="84300" marT="84300" marB="8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32" name="Google Shape;132;p5"/>
          <p:cNvSpPr/>
          <p:nvPr/>
        </p:nvSpPr>
        <p:spPr>
          <a:xfrm>
            <a:off x="403860" y="2903262"/>
            <a:ext cx="10744200" cy="1462998"/>
          </a:xfrm>
          <a:prstGeom prst="rect">
            <a:avLst/>
          </a:prstGeom>
          <a:noFill/>
          <a:ln w="666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Grievance handling procedures</a:t>
            </a:r>
            <a:endParaRPr/>
          </a:p>
        </p:txBody>
      </p:sp>
      <p:grpSp>
        <p:nvGrpSpPr>
          <p:cNvPr id="138" name="Google Shape;138;p6"/>
          <p:cNvGrpSpPr/>
          <p:nvPr/>
        </p:nvGrpSpPr>
        <p:grpSpPr>
          <a:xfrm>
            <a:off x="838200" y="1827749"/>
            <a:ext cx="7162800" cy="4347088"/>
            <a:chOff x="0" y="2124"/>
            <a:chExt cx="7162800" cy="4347088"/>
          </a:xfrm>
        </p:grpSpPr>
        <p:cxnSp>
          <p:nvCxnSpPr>
            <p:cNvPr id="139" name="Google Shape;139;p6"/>
            <p:cNvCxnSpPr/>
            <p:nvPr/>
          </p:nvCxnSpPr>
          <p:spPr>
            <a:xfrm>
              <a:off x="0" y="2124"/>
              <a:ext cx="71628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40" name="Google Shape;140;p6"/>
            <p:cNvSpPr/>
            <p:nvPr/>
          </p:nvSpPr>
          <p:spPr>
            <a:xfrm>
              <a:off x="0" y="2124"/>
              <a:ext cx="7162800" cy="14490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txBox="1"/>
            <p:nvPr/>
          </p:nvSpPr>
          <p:spPr>
            <a:xfrm>
              <a:off x="0" y="2124"/>
              <a:ext cx="7162800" cy="1449029"/>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b="0" i="0" u="none" strike="noStrike" cap="none">
                  <a:solidFill>
                    <a:schemeClr val="dk1"/>
                  </a:solidFill>
                  <a:latin typeface="Calibri"/>
                  <a:ea typeface="Calibri"/>
                  <a:cs typeface="Calibri"/>
                  <a:sym typeface="Calibri"/>
                </a:rPr>
                <a:t>Companies have adopted Standard Operating Procedures (SOP’s) that tell company staff how to deal with community grievances</a:t>
              </a:r>
              <a:endParaRPr sz="2600" b="0" i="0" u="none" strike="noStrike" cap="none">
                <a:solidFill>
                  <a:schemeClr val="dk1"/>
                </a:solidFill>
                <a:latin typeface="Calibri"/>
                <a:ea typeface="Calibri"/>
                <a:cs typeface="Calibri"/>
                <a:sym typeface="Calibri"/>
              </a:endParaRPr>
            </a:p>
          </p:txBody>
        </p:sp>
        <p:cxnSp>
          <p:nvCxnSpPr>
            <p:cNvPr id="142" name="Google Shape;142;p6"/>
            <p:cNvCxnSpPr/>
            <p:nvPr/>
          </p:nvCxnSpPr>
          <p:spPr>
            <a:xfrm>
              <a:off x="0" y="1451154"/>
              <a:ext cx="71628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43" name="Google Shape;143;p6"/>
            <p:cNvSpPr/>
            <p:nvPr/>
          </p:nvSpPr>
          <p:spPr>
            <a:xfrm>
              <a:off x="0" y="1451154"/>
              <a:ext cx="7162800" cy="14490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txBox="1"/>
            <p:nvPr/>
          </p:nvSpPr>
          <p:spPr>
            <a:xfrm>
              <a:off x="0" y="1451154"/>
              <a:ext cx="7162800" cy="1449029"/>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b="0" i="0" u="none" strike="noStrike" cap="none">
                  <a:solidFill>
                    <a:schemeClr val="dk1"/>
                  </a:solidFill>
                  <a:latin typeface="Calibri"/>
                  <a:ea typeface="Calibri"/>
                  <a:cs typeface="Calibri"/>
                  <a:sym typeface="Calibri"/>
                </a:rPr>
                <a:t>Conflict/Grievance Handling Units, tasked with resolving conflicts</a:t>
              </a:r>
              <a:endParaRPr sz="2600" b="0" i="0" u="none" strike="noStrike" cap="none">
                <a:solidFill>
                  <a:schemeClr val="dk1"/>
                </a:solidFill>
                <a:latin typeface="Calibri"/>
                <a:ea typeface="Calibri"/>
                <a:cs typeface="Calibri"/>
                <a:sym typeface="Calibri"/>
              </a:endParaRPr>
            </a:p>
          </p:txBody>
        </p:sp>
        <p:cxnSp>
          <p:nvCxnSpPr>
            <p:cNvPr id="145" name="Google Shape;145;p6"/>
            <p:cNvCxnSpPr/>
            <p:nvPr/>
          </p:nvCxnSpPr>
          <p:spPr>
            <a:xfrm>
              <a:off x="0" y="2900183"/>
              <a:ext cx="71628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46" name="Google Shape;146;p6"/>
            <p:cNvSpPr/>
            <p:nvPr/>
          </p:nvSpPr>
          <p:spPr>
            <a:xfrm>
              <a:off x="0" y="2900183"/>
              <a:ext cx="7162800" cy="14490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txBox="1"/>
            <p:nvPr/>
          </p:nvSpPr>
          <p:spPr>
            <a:xfrm>
              <a:off x="0" y="2900183"/>
              <a:ext cx="7162800" cy="1449029"/>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b="0" i="0" u="none" strike="noStrike" cap="none">
                  <a:solidFill>
                    <a:schemeClr val="dk1"/>
                  </a:solidFill>
                  <a:latin typeface="Calibri"/>
                  <a:ea typeface="Calibri"/>
                  <a:cs typeface="Calibri"/>
                  <a:sym typeface="Calibri"/>
                </a:rPr>
                <a:t>Supporting and promising to adhere to industry standards, in particular the ‘Principals and Criteria’ adopted by the </a:t>
              </a:r>
              <a:r>
                <a:rPr lang="en-GB" sz="2600" b="0" i="1" u="none" strike="noStrike" cap="none">
                  <a:solidFill>
                    <a:schemeClr val="dk1"/>
                  </a:solidFill>
                  <a:latin typeface="Calibri"/>
                  <a:ea typeface="Calibri"/>
                  <a:cs typeface="Calibri"/>
                  <a:sym typeface="Calibri"/>
                </a:rPr>
                <a:t>Roundtable on Sustainable Palm Oil</a:t>
              </a:r>
              <a:r>
                <a:rPr lang="en-GB" sz="2600" b="0" i="0" u="none" strike="noStrike" cap="none">
                  <a:solidFill>
                    <a:schemeClr val="dk1"/>
                  </a:solidFill>
                  <a:latin typeface="Calibri"/>
                  <a:ea typeface="Calibri"/>
                  <a:cs typeface="Calibri"/>
                  <a:sym typeface="Calibri"/>
                </a:rPr>
                <a:t>. </a:t>
              </a:r>
              <a:endParaRPr sz="2600" b="0" i="0" u="none" strike="noStrike" cap="none">
                <a:solidFill>
                  <a:schemeClr val="dk1"/>
                </a:solidFill>
                <a:latin typeface="Calibri"/>
                <a:ea typeface="Calibri"/>
                <a:cs typeface="Calibri"/>
                <a:sym typeface="Calibri"/>
              </a:endParaRPr>
            </a:p>
          </p:txBody>
        </p:sp>
      </p:grpSp>
      <p:pic>
        <p:nvPicPr>
          <p:cNvPr id="148" name="Google Shape;148;p6"/>
          <p:cNvPicPr preferRelativeResize="0"/>
          <p:nvPr/>
        </p:nvPicPr>
        <p:blipFill rotWithShape="1">
          <a:blip r:embed="rId3">
            <a:alphaModFix/>
          </a:blip>
          <a:srcRect/>
          <a:stretch/>
        </p:blipFill>
        <p:spPr>
          <a:xfrm>
            <a:off x="8229600" y="3203575"/>
            <a:ext cx="3848100" cy="1164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635000" y="640823"/>
            <a:ext cx="3418659" cy="5583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libri"/>
              <a:buNone/>
            </a:pPr>
            <a:r>
              <a:rPr lang="en-GB" sz="4200"/>
              <a:t>But: corporate conflict behaviour </a:t>
            </a:r>
            <a:r>
              <a:rPr lang="en-GB" sz="4200" i="1"/>
              <a:t>at the plantation-level</a:t>
            </a:r>
            <a:endParaRPr/>
          </a:p>
        </p:txBody>
      </p:sp>
      <p:grpSp>
        <p:nvGrpSpPr>
          <p:cNvPr id="154" name="Google Shape;154;p7"/>
          <p:cNvGrpSpPr/>
          <p:nvPr/>
        </p:nvGrpSpPr>
        <p:grpSpPr>
          <a:xfrm>
            <a:off x="4648018" y="640822"/>
            <a:ext cx="6900512" cy="5536140"/>
            <a:chOff x="0" y="0"/>
            <a:chExt cx="6900512" cy="5536140"/>
          </a:xfrm>
        </p:grpSpPr>
        <p:cxnSp>
          <p:nvCxnSpPr>
            <p:cNvPr id="155" name="Google Shape;155;p7"/>
            <p:cNvCxnSpPr/>
            <p:nvPr/>
          </p:nvCxnSpPr>
          <p:spPr>
            <a:xfrm>
              <a:off x="0" y="0"/>
              <a:ext cx="6900512"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56" name="Google Shape;156;p7"/>
            <p:cNvSpPr/>
            <p:nvPr/>
          </p:nvSpPr>
          <p:spPr>
            <a:xfrm>
              <a:off x="0" y="0"/>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txBox="1"/>
            <p:nvPr/>
          </p:nvSpPr>
          <p:spPr>
            <a:xfrm>
              <a:off x="0" y="0"/>
              <a:ext cx="6900512" cy="13840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3700" b="0" i="0" u="none" strike="noStrike" cap="none">
                  <a:solidFill>
                    <a:schemeClr val="dk1"/>
                  </a:solidFill>
                  <a:latin typeface="Calibri"/>
                  <a:ea typeface="Calibri"/>
                  <a:cs typeface="Calibri"/>
                  <a:sym typeface="Calibri"/>
                </a:rPr>
                <a:t>1. the co-optation of village elites to circumvent informed consent </a:t>
              </a:r>
              <a:endParaRPr sz="3700" b="0" i="0" u="none" strike="noStrike" cap="none">
                <a:solidFill>
                  <a:schemeClr val="dk1"/>
                </a:solidFill>
                <a:latin typeface="Calibri"/>
                <a:ea typeface="Calibri"/>
                <a:cs typeface="Calibri"/>
                <a:sym typeface="Calibri"/>
              </a:endParaRPr>
            </a:p>
          </p:txBody>
        </p:sp>
        <p:cxnSp>
          <p:nvCxnSpPr>
            <p:cNvPr id="158" name="Google Shape;158;p7"/>
            <p:cNvCxnSpPr/>
            <p:nvPr/>
          </p:nvCxnSpPr>
          <p:spPr>
            <a:xfrm>
              <a:off x="0" y="1384035"/>
              <a:ext cx="6900512" cy="0"/>
            </a:xfrm>
            <a:prstGeom prst="straightConnector1">
              <a:avLst/>
            </a:prstGeom>
            <a:solidFill>
              <a:srgbClr val="D07A5B"/>
            </a:solidFill>
            <a:ln w="12700" cap="flat" cmpd="sng">
              <a:solidFill>
                <a:srgbClr val="D07A5B"/>
              </a:solidFill>
              <a:prstDash val="solid"/>
              <a:miter lim="800000"/>
              <a:headEnd type="none" w="sm" len="sm"/>
              <a:tailEnd type="none" w="sm" len="sm"/>
            </a:ln>
          </p:spPr>
        </p:cxnSp>
        <p:sp>
          <p:nvSpPr>
            <p:cNvPr id="159" name="Google Shape;159;p7"/>
            <p:cNvSpPr/>
            <p:nvPr/>
          </p:nvSpPr>
          <p:spPr>
            <a:xfrm>
              <a:off x="0" y="1384035"/>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txBox="1"/>
            <p:nvPr/>
          </p:nvSpPr>
          <p:spPr>
            <a:xfrm>
              <a:off x="0" y="1384035"/>
              <a:ext cx="6900512" cy="13840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3700" b="0" i="0" u="none" strike="noStrike" cap="none">
                  <a:solidFill>
                    <a:schemeClr val="dk1"/>
                  </a:solidFill>
                  <a:latin typeface="Calibri"/>
                  <a:ea typeface="Calibri"/>
                  <a:cs typeface="Calibri"/>
                  <a:sym typeface="Calibri"/>
                </a:rPr>
                <a:t>2. the cultivation of close relationships with local authorities </a:t>
              </a:r>
              <a:endParaRPr sz="3700" b="0" i="0" u="none" strike="noStrike" cap="none">
                <a:solidFill>
                  <a:schemeClr val="dk1"/>
                </a:solidFill>
                <a:latin typeface="Calibri"/>
                <a:ea typeface="Calibri"/>
                <a:cs typeface="Calibri"/>
                <a:sym typeface="Calibri"/>
              </a:endParaRPr>
            </a:p>
          </p:txBody>
        </p:sp>
        <p:cxnSp>
          <p:nvCxnSpPr>
            <p:cNvPr id="161" name="Google Shape;161;p7"/>
            <p:cNvCxnSpPr/>
            <p:nvPr/>
          </p:nvCxnSpPr>
          <p:spPr>
            <a:xfrm>
              <a:off x="0" y="2768070"/>
              <a:ext cx="6900512" cy="0"/>
            </a:xfrm>
            <a:prstGeom prst="straightConnector1">
              <a:avLst/>
            </a:prstGeom>
            <a:solidFill>
              <a:srgbClr val="B88881"/>
            </a:solidFill>
            <a:ln w="12700" cap="flat" cmpd="sng">
              <a:solidFill>
                <a:srgbClr val="B88881"/>
              </a:solidFill>
              <a:prstDash val="solid"/>
              <a:miter lim="800000"/>
              <a:headEnd type="none" w="sm" len="sm"/>
              <a:tailEnd type="none" w="sm" len="sm"/>
            </a:ln>
          </p:spPr>
        </p:cxnSp>
        <p:sp>
          <p:nvSpPr>
            <p:cNvPr id="162" name="Google Shape;162;p7"/>
            <p:cNvSpPr/>
            <p:nvPr/>
          </p:nvSpPr>
          <p:spPr>
            <a:xfrm>
              <a:off x="0" y="2768070"/>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txBox="1"/>
            <p:nvPr/>
          </p:nvSpPr>
          <p:spPr>
            <a:xfrm>
              <a:off x="0" y="2768070"/>
              <a:ext cx="6900512" cy="13840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3700" b="0" i="0" u="none" strike="noStrike" cap="none">
                  <a:solidFill>
                    <a:schemeClr val="dk1"/>
                  </a:solidFill>
                  <a:latin typeface="Calibri"/>
                  <a:ea typeface="Calibri"/>
                  <a:cs typeface="Calibri"/>
                  <a:sym typeface="Calibri"/>
                </a:rPr>
                <a:t>3. the suppression of protests</a:t>
              </a:r>
              <a:endParaRPr sz="3700" b="0" i="0" u="none" strike="noStrike" cap="none">
                <a:solidFill>
                  <a:schemeClr val="dk1"/>
                </a:solidFill>
                <a:latin typeface="Calibri"/>
                <a:ea typeface="Calibri"/>
                <a:cs typeface="Calibri"/>
                <a:sym typeface="Calibri"/>
              </a:endParaRPr>
            </a:p>
          </p:txBody>
        </p:sp>
        <p:cxnSp>
          <p:nvCxnSpPr>
            <p:cNvPr id="164" name="Google Shape;164;p7"/>
            <p:cNvCxnSpPr/>
            <p:nvPr/>
          </p:nvCxnSpPr>
          <p:spPr>
            <a:xfrm>
              <a:off x="0" y="4152105"/>
              <a:ext cx="6900512"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165" name="Google Shape;165;p7"/>
            <p:cNvSpPr/>
            <p:nvPr/>
          </p:nvSpPr>
          <p:spPr>
            <a:xfrm>
              <a:off x="0" y="4152105"/>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txBox="1"/>
            <p:nvPr/>
          </p:nvSpPr>
          <p:spPr>
            <a:xfrm>
              <a:off x="0" y="4152105"/>
              <a:ext cx="6900512" cy="13840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3700" b="0" i="0" u="none" strike="noStrike" cap="none">
                  <a:solidFill>
                    <a:schemeClr val="dk1"/>
                  </a:solidFill>
                  <a:latin typeface="Calibri"/>
                  <a:ea typeface="Calibri"/>
                  <a:cs typeface="Calibri"/>
                  <a:sym typeface="Calibri"/>
                </a:rPr>
                <a:t>4. the criminalization of protest leaders. </a:t>
              </a:r>
              <a:endParaRPr sz="37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8"/>
          <p:cNvSpPr txBox="1">
            <a:spLocks noGrp="1"/>
          </p:cNvSpPr>
          <p:nvPr>
            <p:ph type="title"/>
          </p:nvPr>
        </p:nvSpPr>
        <p:spPr>
          <a:xfrm>
            <a:off x="841248" y="548640"/>
            <a:ext cx="3600860"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600"/>
              <a:buFont typeface="Calibri"/>
              <a:buNone/>
            </a:pPr>
            <a:r>
              <a:rPr lang="en-GB" sz="4600"/>
              <a:t>1. Co-optation of village elites to circumvent informed consent</a:t>
            </a:r>
            <a:br>
              <a:rPr lang="en-GB" sz="4600"/>
            </a:br>
            <a:endParaRPr sz="4600"/>
          </a:p>
        </p:txBody>
      </p:sp>
      <p:sp>
        <p:nvSpPr>
          <p:cNvPr id="173" name="Google Shape;173;p8"/>
          <p:cNvSpPr/>
          <p:nvPr/>
        </p:nvSpPr>
        <p:spPr>
          <a:xfrm rot="5400000">
            <a:off x="2543983" y="3258715"/>
            <a:ext cx="4480560" cy="18288"/>
          </a:xfrm>
          <a:custGeom>
            <a:avLst/>
            <a:gdLst/>
            <a:ahLst/>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p8"/>
          <p:cNvSpPr txBox="1">
            <a:spLocks noGrp="1"/>
          </p:cNvSpPr>
          <p:nvPr>
            <p:ph type="body" idx="1"/>
          </p:nvPr>
        </p:nvSpPr>
        <p:spPr>
          <a:xfrm>
            <a:off x="5126418" y="552091"/>
            <a:ext cx="6224335"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200"/>
              <a:buNone/>
            </a:pPr>
            <a:r>
              <a:rPr lang="en-GB" sz="2200"/>
              <a:t>According to Indonesian Law &amp; RSPO standards, companies are required to obtain consent before developing land. This is often circumvented, by:</a:t>
            </a:r>
            <a:endParaRPr/>
          </a:p>
          <a:p>
            <a:pPr marL="228600" lvl="0" indent="-228600" algn="l" rtl="0">
              <a:lnSpc>
                <a:spcPct val="90000"/>
              </a:lnSpc>
              <a:spcBef>
                <a:spcPts val="1000"/>
              </a:spcBef>
              <a:spcAft>
                <a:spcPts val="0"/>
              </a:spcAft>
              <a:buClr>
                <a:schemeClr val="dk1"/>
              </a:buClr>
              <a:buSzPts val="2200"/>
              <a:buChar char="•"/>
            </a:pPr>
            <a:r>
              <a:rPr lang="en-GB" sz="2200"/>
              <a:t>Relying on, and supporting, community leaders and to assume that their signature represents the consent of the whole community </a:t>
            </a:r>
            <a:endParaRPr/>
          </a:p>
          <a:p>
            <a:pPr marL="228600" lvl="0" indent="-228600" algn="l" rtl="0">
              <a:lnSpc>
                <a:spcPct val="90000"/>
              </a:lnSpc>
              <a:spcBef>
                <a:spcPts val="1000"/>
              </a:spcBef>
              <a:spcAft>
                <a:spcPts val="0"/>
              </a:spcAft>
              <a:buClr>
                <a:schemeClr val="dk1"/>
              </a:buClr>
              <a:buSzPts val="2200"/>
              <a:buChar char="•"/>
            </a:pPr>
            <a:r>
              <a:rPr lang="en-GB" sz="2200"/>
              <a:t>Employing community members to persuade their neighbours to relinquish their land. </a:t>
            </a:r>
            <a:endParaRPr/>
          </a:p>
          <a:p>
            <a:pPr marL="228600" lvl="0" indent="-228600" algn="l" rtl="0">
              <a:lnSpc>
                <a:spcPct val="90000"/>
              </a:lnSpc>
              <a:spcBef>
                <a:spcPts val="1000"/>
              </a:spcBef>
              <a:spcAft>
                <a:spcPts val="0"/>
              </a:spcAft>
              <a:buClr>
                <a:schemeClr val="dk1"/>
              </a:buClr>
              <a:buSzPts val="2200"/>
              <a:buChar char="•"/>
            </a:pPr>
            <a:r>
              <a:rPr lang="en-GB" sz="2200"/>
              <a:t>Sometimes, fraudulent behaviour</a:t>
            </a:r>
            <a:endParaRPr/>
          </a:p>
          <a:p>
            <a:pPr marL="228600" lvl="0" indent="-228600" algn="l" rtl="0">
              <a:lnSpc>
                <a:spcPct val="90000"/>
              </a:lnSpc>
              <a:spcBef>
                <a:spcPts val="1000"/>
              </a:spcBef>
              <a:spcAft>
                <a:spcPts val="0"/>
              </a:spcAft>
              <a:buClr>
                <a:schemeClr val="dk1"/>
              </a:buClr>
              <a:buSzPts val="2200"/>
              <a:buChar char="•"/>
            </a:pPr>
            <a:r>
              <a:rPr lang="en-GB" sz="2200"/>
              <a:t>If that does not work: supporting alternative community leaders to divide the community</a:t>
            </a:r>
            <a:endParaRPr sz="2200"/>
          </a:p>
          <a:p>
            <a:pPr marL="228600" lvl="0" indent="-88900" algn="l" rtl="0">
              <a:lnSpc>
                <a:spcPct val="90000"/>
              </a:lnSpc>
              <a:spcBef>
                <a:spcPts val="1000"/>
              </a:spcBef>
              <a:spcAft>
                <a:spcPts val="0"/>
              </a:spcAft>
              <a:buClr>
                <a:schemeClr val="dk1"/>
              </a:buClr>
              <a:buSzPts val="2200"/>
              <a:buNone/>
            </a:pPr>
            <a:endParaRPr sz="22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1364</Words>
  <Application>Microsoft Macintosh PowerPoint</Application>
  <PresentationFormat>Widescreen</PresentationFormat>
  <Paragraphs>110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Method</vt:lpstr>
      <vt:lpstr>How often do communities succesfully address their grievances?</vt:lpstr>
      <vt:lpstr>Grievance handling procedures</vt:lpstr>
      <vt:lpstr>But: corporate conflict behaviour at the plantation-level</vt:lpstr>
      <vt:lpstr>1. Co-optation of village elites to circumvent informed consent </vt:lpstr>
      <vt:lpstr>2. Cultivation of Collusive Ties with local authorities</vt:lpstr>
      <vt:lpstr>PowerPoint Presentation</vt:lpstr>
      <vt:lpstr>3. Supression of Protests</vt:lpstr>
      <vt:lpstr>4. Criminalization of Community Leaders</vt:lpstr>
      <vt:lpstr>How common are these forms of corporate contentious politics? </vt:lpstr>
      <vt:lpstr>How often are palm oil conflicts resolved through a mutual agreement? </vt:lpstr>
      <vt:lpstr>Do RSPO certified companies behave differently?</vt:lpstr>
      <vt:lpstr>Why do palm oil companies employ these practices?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Ward Berenschot</dc:creator>
  <cp:lastModifiedBy>Ruben Brunsveld</cp:lastModifiedBy>
  <cp:revision>1</cp:revision>
  <dcterms:created xsi:type="dcterms:W3CDTF">2022-03-13T13:07:04Z</dcterms:created>
  <dcterms:modified xsi:type="dcterms:W3CDTF">2025-05-20T15:35:56Z</dcterms:modified>
</cp:coreProperties>
</file>